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Override PartName="/ppt/charts/style4.xml" ContentType="application/vnd.ms-office.chartstyle+xml"/>
  <Override PartName="/ppt/charts/colors4.xml" ContentType="application/vnd.ms-office.chartcolorstyle+xml"/>
  <Override PartName="/ppt/charts/style5.xml" ContentType="application/vnd.ms-office.chartstyle+xml"/>
  <Override PartName="/ppt/charts/colors5.xml" ContentType="application/vnd.ms-office.chartcolorstyle+xml"/>
  <Override PartName="/ppt/charts/style6.xml" ContentType="application/vnd.ms-office.chartstyle+xml"/>
  <Override PartName="/ppt/charts/colors6.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handoutMasterIdLst>
    <p:handoutMasterId r:id="rId24"/>
  </p:handoutMasterIdLst>
  <p:sldIdLst>
    <p:sldId id="256" r:id="rId2"/>
    <p:sldId id="257" r:id="rId3"/>
    <p:sldId id="258" r:id="rId4"/>
    <p:sldId id="267" r:id="rId5"/>
    <p:sldId id="271" r:id="rId6"/>
    <p:sldId id="260" r:id="rId7"/>
    <p:sldId id="274" r:id="rId8"/>
    <p:sldId id="264" r:id="rId9"/>
    <p:sldId id="273" r:id="rId10"/>
    <p:sldId id="265" r:id="rId11"/>
    <p:sldId id="266" r:id="rId12"/>
    <p:sldId id="268" r:id="rId13"/>
    <p:sldId id="269" r:id="rId14"/>
    <p:sldId id="259" r:id="rId15"/>
    <p:sldId id="262" r:id="rId16"/>
    <p:sldId id="263" r:id="rId17"/>
    <p:sldId id="275" r:id="rId18"/>
    <p:sldId id="276" r:id="rId19"/>
    <p:sldId id="277" r:id="rId20"/>
    <p:sldId id="270" r:id="rId21"/>
    <p:sldId id="272" r:id="rId22"/>
  </p:sldIdLst>
  <p:sldSz cx="12192000" cy="6858000"/>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0" autoAdjust="0"/>
    <p:restoredTop sz="92705" autoAdjust="0"/>
  </p:normalViewPr>
  <p:slideViewPr>
    <p:cSldViewPr snapToGrid="0">
      <p:cViewPr varScale="1">
        <p:scale>
          <a:sx n="68" d="100"/>
          <a:sy n="68" d="100"/>
        </p:scale>
        <p:origin x="-810"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Хувь</c:v>
                </c:pt>
              </c:strCache>
            </c:strRef>
          </c:tx>
          <c:dPt>
            <c:idx val="0"/>
            <c:bubble3D val="0"/>
            <c:spPr>
              <a:solidFill>
                <a:schemeClr val="accent1"/>
              </a:solidFill>
              <a:ln>
                <a:noFill/>
              </a:ln>
              <a:effectLst>
                <a:outerShdw blurRad="317500" algn="ctr" rotWithShape="0">
                  <a:prstClr val="black">
                    <a:alpha val="25000"/>
                  </a:prstClr>
                </a:outerShdw>
              </a:effectLst>
            </c:spPr>
          </c:dPt>
          <c:dPt>
            <c:idx val="1"/>
            <c:bubble3D val="0"/>
            <c:spPr>
              <a:solidFill>
                <a:schemeClr val="accent2"/>
              </a:solidFill>
              <a:ln>
                <a:noFill/>
              </a:ln>
              <a:effectLst>
                <a:outerShdw blurRad="317500" algn="ctr" rotWithShape="0">
                  <a:prstClr val="black">
                    <a:alpha val="25000"/>
                  </a:prstClr>
                </a:outerShdw>
              </a:effectLst>
            </c:spPr>
          </c:dPt>
          <c:dPt>
            <c:idx val="2"/>
            <c:bubble3D val="0"/>
            <c:spPr>
              <a:solidFill>
                <a:schemeClr val="accent3"/>
              </a:solidFill>
              <a:ln>
                <a:noFill/>
              </a:ln>
              <a:effectLst>
                <a:outerShdw blurRad="317500" algn="ctr" rotWithShape="0">
                  <a:prstClr val="black">
                    <a:alpha val="25000"/>
                  </a:prstClr>
                </a:outerShdw>
              </a:effectLst>
            </c:spPr>
          </c:dPt>
          <c:dPt>
            <c:idx val="3"/>
            <c:bubble3D val="0"/>
            <c:spPr>
              <a:solidFill>
                <a:schemeClr val="accent4"/>
              </a:solidFill>
              <a:ln>
                <a:noFill/>
              </a:ln>
              <a:effectLst>
                <a:outerShdw blurRad="317500" algn="ctr" rotWithShape="0">
                  <a:prstClr val="black">
                    <a:alpha val="25000"/>
                  </a:prstClr>
                </a:outerShdw>
              </a:effectLst>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Орон нутгийн төсвөөс</c:v>
                </c:pt>
                <c:pt idx="1">
                  <c:v>Тусгай зориулалтын шилжүүлгээс</c:v>
                </c:pt>
                <c:pt idx="2">
                  <c:v>Үндсэн үйл ажиллагааны орлогоос</c:v>
                </c:pt>
                <c:pt idx="3">
                  <c:v>Туслах үйл ажиллагааны орлогоос</c:v>
                </c:pt>
              </c:strCache>
            </c:strRef>
          </c:cat>
          <c:val>
            <c:numRef>
              <c:f>Sheet1!$B$2:$B$5</c:f>
              <c:numCache>
                <c:formatCode>0.00</c:formatCode>
                <c:ptCount val="4"/>
                <c:pt idx="0">
                  <c:v>23.688485580559032</c:v>
                </c:pt>
                <c:pt idx="1">
                  <c:v>76.19697266912469</c:v>
                </c:pt>
                <c:pt idx="2">
                  <c:v>9.4819329732019328E-2</c:v>
                </c:pt>
                <c:pt idx="3">
                  <c:v>1.9722420584260023E-2</c:v>
                </c:pt>
              </c:numCache>
            </c:numRef>
          </c:val>
        </c:ser>
        <c:dLbls>
          <c:dLblPos val="ctr"/>
          <c:showLegendKey val="0"/>
          <c:showVal val="1"/>
          <c:showCatName val="0"/>
          <c:showSerName val="0"/>
          <c:showPercent val="0"/>
          <c:showBubbleSize val="0"/>
          <c:showLeaderLines val="1"/>
        </c:dLbls>
        <c:firstSliceAng val="0"/>
        <c:extLst>
          <c:ext xmlns:c15="http://schemas.microsoft.com/office/drawing/2012/chart" uri="{02D57815-91ED-43cb-92C2-25804820EDAC}">
            <c15:filteredPieSeries>
              <c15:ser>
                <c:idx val="1"/>
                <c:order val="1"/>
                <c:tx>
                  <c:strRef>
                    <c:extLst>
                      <c:ext uri="{02D57815-91ED-43cb-92C2-25804820EDAC}">
                        <c15:formulaRef>
                          <c15:sqref>Sheet1!$C$1</c15:sqref>
                        </c15:formulaRef>
                      </c:ext>
                    </c:extLst>
                    <c:strCache>
                      <c:ptCount val="1"/>
                      <c:pt idx="0">
                        <c:v>Хөрөнгийн хэмжээ</c:v>
                      </c:pt>
                    </c:strCache>
                  </c:strRef>
                </c:tx>
                <c:dPt>
                  <c:idx val="0"/>
                  <c:bubble3D val="0"/>
                  <c:spPr>
                    <a:solidFill>
                      <a:schemeClr val="accent1"/>
                    </a:solidFill>
                    <a:ln>
                      <a:noFill/>
                    </a:ln>
                    <a:effectLst>
                      <a:outerShdw blurRad="317500" algn="ctr" rotWithShape="0">
                        <a:prstClr val="black">
                          <a:alpha val="25000"/>
                        </a:prstClr>
                      </a:outerShdw>
                    </a:effectLst>
                  </c:spPr>
                </c:dPt>
                <c:dPt>
                  <c:idx val="1"/>
                  <c:bubble3D val="0"/>
                  <c:spPr>
                    <a:solidFill>
                      <a:schemeClr val="accent2"/>
                    </a:solidFill>
                    <a:ln>
                      <a:noFill/>
                    </a:ln>
                    <a:effectLst>
                      <a:outerShdw blurRad="317500" algn="ctr" rotWithShape="0">
                        <a:prstClr val="black">
                          <a:alpha val="25000"/>
                        </a:prstClr>
                      </a:outerShdw>
                    </a:effectLst>
                  </c:spPr>
                </c:dPt>
                <c:dPt>
                  <c:idx val="2"/>
                  <c:bubble3D val="0"/>
                  <c:spPr>
                    <a:solidFill>
                      <a:schemeClr val="accent3"/>
                    </a:solidFill>
                    <a:ln>
                      <a:noFill/>
                    </a:ln>
                    <a:effectLst>
                      <a:outerShdw blurRad="317500" algn="ctr" rotWithShape="0">
                        <a:prstClr val="black">
                          <a:alpha val="25000"/>
                        </a:prstClr>
                      </a:outerShdw>
                    </a:effectLst>
                  </c:spPr>
                </c:dPt>
                <c:dPt>
                  <c:idx val="3"/>
                  <c:bubble3D val="0"/>
                  <c:spPr>
                    <a:solidFill>
                      <a:schemeClr val="accent4"/>
                    </a:solidFill>
                    <a:ln>
                      <a:noFill/>
                    </a:ln>
                    <a:effectLst>
                      <a:outerShdw blurRad="317500" algn="ctr" rotWithShape="0">
                        <a:prstClr val="black">
                          <a:alpha val="25000"/>
                        </a:prstClr>
                      </a:outerShdw>
                    </a:effectLst>
                  </c:spPr>
                </c:dPt>
                <c:dLbls>
                  <c:dLbl>
                    <c:idx val="0"/>
                    <c:layout>
                      <c:manualLayout>
                        <c:x val="-0.12254127118699275"/>
                        <c:y val="0.18006681546035658"/>
                      </c:manualLayout>
                    </c:layout>
                    <c:dLblPos val="bestFit"/>
                    <c:showLegendKey val="0"/>
                    <c:showVal val="1"/>
                    <c:showCatName val="0"/>
                    <c:showSerName val="0"/>
                    <c:showPercent val="0"/>
                    <c:showBubbleSize val="0"/>
                    <c:extLst>
                      <c:ext uri="{CE6537A1-D6FC-4f65-9D91-7224C49458BB}"/>
                    </c:extLst>
                  </c:dLbl>
                  <c:dLbl>
                    <c:idx val="3"/>
                    <c:layout>
                      <c:manualLayout>
                        <c:x val="1.4354993164505131E-4"/>
                        <c:y val="0.13893488416789967"/>
                      </c:manualLayout>
                    </c:layout>
                    <c:dLblPos val="bestFit"/>
                    <c:showLegendKey val="0"/>
                    <c:showVal val="1"/>
                    <c:showCatName val="0"/>
                    <c:showSerName val="0"/>
                    <c:showPercent val="0"/>
                    <c:showBubbleSize val="0"/>
                    <c:extLst>
                      <c:ex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uri="{CE6537A1-D6FC-4f65-9D91-7224C49458BB}"/>
                  </c:extLst>
                </c:dLbls>
                <c:cat>
                  <c:strRef>
                    <c:extLst>
                      <c:ext uri="{02D57815-91ED-43cb-92C2-25804820EDAC}">
                        <c15:formulaRef>
                          <c15:sqref>Sheet1!$A$2:$A$5</c15:sqref>
                        </c15:formulaRef>
                      </c:ext>
                    </c:extLst>
                    <c:strCache>
                      <c:ptCount val="4"/>
                      <c:pt idx="0">
                        <c:v>Орон нутгийн төсвөөс</c:v>
                      </c:pt>
                      <c:pt idx="1">
                        <c:v>Тусгай зориулалтын шилжүүлгээс</c:v>
                      </c:pt>
                      <c:pt idx="2">
                        <c:v>Үндсэн үйл ажиллагааны орлогоос</c:v>
                      </c:pt>
                      <c:pt idx="3">
                        <c:v>Туслах үйл ажиллагааны орлогоос</c:v>
                      </c:pt>
                    </c:strCache>
                  </c:strRef>
                </c:cat>
                <c:val>
                  <c:numRef>
                    <c:extLst>
                      <c:ext uri="{02D57815-91ED-43cb-92C2-25804820EDAC}">
                        <c15:formulaRef>
                          <c15:sqref>Sheet1!$C$2:$C$5</c15:sqref>
                        </c15:formulaRef>
                      </c:ext>
                    </c:extLst>
                    <c:numCache>
                      <c:formatCode>_(* #,##0.00_);_(* \(#,##0.00\);_(* "-"??_);_(@_)</c:formatCode>
                      <c:ptCount val="4"/>
                      <c:pt idx="0">
                        <c:v>311632221</c:v>
                      </c:pt>
                      <c:pt idx="1">
                        <c:v>962351723</c:v>
                      </c:pt>
                      <c:pt idx="2">
                        <c:v>1099200</c:v>
                      </c:pt>
                      <c:pt idx="3">
                        <c:v>233100</c:v>
                      </c:pt>
                    </c:numCache>
                  </c:numRef>
                </c:val>
              </c15:ser>
            </c15:filteredPieSeries>
          </c:ext>
        </c:extLst>
      </c:pieChart>
      <c:spPr>
        <a:noFill/>
        <a:ln>
          <a:noFill/>
        </a:ln>
        <a:effectLst/>
      </c:spPr>
    </c:plotArea>
    <c:legend>
      <c:legendPos val="l"/>
      <c:layout/>
      <c:overlay val="0"/>
      <c:spPr>
        <a:solidFill>
          <a:schemeClr val="lt1">
            <a:alpha val="78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Arial" panose="020B0604020202020204" pitchFamily="34" charset="0"/>
                <a:ea typeface="+mn-ea"/>
                <a:cs typeface="Arial" panose="020B0604020202020204" pitchFamily="34" charset="0"/>
              </a:defRPr>
            </a:pPr>
            <a:r>
              <a:rPr lang="mn-MN">
                <a:latin typeface="Arial" panose="020B0604020202020204" pitchFamily="34" charset="0"/>
                <a:cs typeface="Arial" panose="020B0604020202020204" pitchFamily="34" charset="0"/>
              </a:rPr>
              <a:t>Санхүүжилтийн хэмжээ</a:t>
            </a:r>
            <a:endParaRPr lang="en-US">
              <a:latin typeface="Arial" panose="020B0604020202020204" pitchFamily="34" charset="0"/>
              <a:cs typeface="Arial" panose="020B0604020202020204" pitchFamily="34" charset="0"/>
            </a:endParaRPr>
          </a:p>
        </c:rich>
      </c:tx>
      <c:layout/>
      <c:overlay val="0"/>
      <c:spPr>
        <a:noFill/>
        <a:ln>
          <a:noFill/>
        </a:ln>
        <a:effectLst/>
      </c:spPr>
    </c:title>
    <c:autoTitleDeleted val="0"/>
    <c:plotArea>
      <c:layout>
        <c:manualLayout>
          <c:layoutTarget val="inner"/>
          <c:xMode val="edge"/>
          <c:yMode val="edge"/>
          <c:x val="4.6919062442776049E-2"/>
          <c:y val="0.10590123150768996"/>
          <c:w val="0.95308088475949926"/>
          <c:h val="0.78066053396610569"/>
        </c:manualLayout>
      </c:layout>
      <c:barChart>
        <c:barDir val="col"/>
        <c:grouping val="clustered"/>
        <c:varyColors val="0"/>
        <c:ser>
          <c:idx val="0"/>
          <c:order val="0"/>
          <c:tx>
            <c:strRef>
              <c:f>Sheet1!$B$1</c:f>
              <c:strCache>
                <c:ptCount val="1"/>
                <c:pt idx="0">
                  <c:v>Column2</c:v>
                </c:pt>
              </c:strCache>
            </c:strRef>
          </c:tx>
          <c:spPr>
            <a:pattFill prst="narHorz">
              <a:fgClr>
                <a:schemeClr val="accent4">
                  <a:shade val="65000"/>
                </a:schemeClr>
              </a:fgClr>
              <a:bgClr>
                <a:schemeClr val="accent4">
                  <a:shade val="65000"/>
                  <a:lumMod val="20000"/>
                  <a:lumOff val="80000"/>
                </a:schemeClr>
              </a:bgClr>
            </a:pattFill>
            <a:ln>
              <a:noFill/>
            </a:ln>
            <a:effectLst>
              <a:innerShdw blurRad="114300">
                <a:schemeClr val="accent4">
                  <a:shade val="65000"/>
                </a:scheme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7"/>
                <c:pt idx="0">
                  <c:v> </c:v>
                </c:pt>
                <c:pt idx="1">
                  <c:v>Орон нутгийн төсвөөс</c:v>
                </c:pt>
                <c:pt idx="2">
                  <c:v>Тусгай зориулалтын шилжүүлгээс</c:v>
                </c:pt>
                <c:pt idx="3">
                  <c:v>Үндсэн үйл ажиллагааны орлогоос</c:v>
                </c:pt>
                <c:pt idx="4">
                  <c:v>Туслах үйл ажиллагааны орлогоос</c:v>
                </c:pt>
                <c:pt idx="5">
                  <c:v>Орон нутгийн хөгжлийн сангаас</c:v>
                </c:pt>
                <c:pt idx="6">
                  <c:v>нийт</c:v>
                </c:pt>
              </c:strCache>
            </c:strRef>
          </c:cat>
          <c:val>
            <c:numRef>
              <c:f>Sheet1!$B$2:$B$9</c:f>
              <c:numCache>
                <c:formatCode>0.00</c:formatCode>
                <c:ptCount val="8"/>
                <c:pt idx="6" formatCode="General">
                  <c:v>0</c:v>
                </c:pt>
              </c:numCache>
            </c:numRef>
          </c:val>
        </c:ser>
        <c:ser>
          <c:idx val="1"/>
          <c:order val="1"/>
          <c:tx>
            <c:strRef>
              <c:f>Sheet1!$C$1</c:f>
              <c:strCache>
                <c:ptCount val="1"/>
                <c:pt idx="0">
                  <c:v>Column3</c:v>
                </c:pt>
              </c:strCache>
            </c:strRef>
          </c:tx>
          <c:spPr>
            <a:pattFill prst="narHorz">
              <a:fgClr>
                <a:schemeClr val="accent4"/>
              </a:fgClr>
              <a:bgClr>
                <a:schemeClr val="accent4">
                  <a:lumMod val="20000"/>
                  <a:lumOff val="80000"/>
                </a:schemeClr>
              </a:bgClr>
            </a:pattFill>
            <a:ln>
              <a:noFill/>
            </a:ln>
            <a:effectLst>
              <a:innerShdw blurRad="114300">
                <a:schemeClr val="accent4"/>
              </a:innerShdw>
            </a:effectLst>
          </c:spPr>
          <c:invertIfNegative val="0"/>
          <c:dLbls>
            <c:dLbl>
              <c:idx val="0"/>
              <c:layout>
                <c:manualLayout>
                  <c:x val="5.8648894050625962E-2"/>
                  <c:y val="2.1241830885253749E-3"/>
                </c:manualLayout>
              </c:layout>
              <c:tx>
                <c:rich>
                  <a:bodyPr/>
                  <a:lstStyle/>
                  <a:p>
                    <a:r>
                      <a:rPr lang="en-US" b="0" dirty="0"/>
                      <a:t> </a:t>
                    </a:r>
                    <a:r>
                      <a:rPr lang="mn-MN" b="0" dirty="0" smtClean="0"/>
                      <a:t>312,284,500</a:t>
                    </a:r>
                    <a:r>
                      <a:rPr lang="en-US" b="0" dirty="0" smtClean="0"/>
                      <a:t> </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manualLayout>
                      <c:w val="0.31936988669386318"/>
                      <c:h val="0.1247745146199828"/>
                    </c:manualLayout>
                  </c15:layout>
                </c:ext>
              </c:extLst>
            </c:dLbl>
            <c:dLbl>
              <c:idx val="1"/>
              <c:layout/>
              <c:tx>
                <c:rich>
                  <a:bodyPr/>
                  <a:lstStyle/>
                  <a:p>
                    <a:r>
                      <a:rPr lang="en-US" b="0" dirty="0"/>
                      <a:t> </a:t>
                    </a:r>
                    <a:r>
                      <a:rPr lang="mn-MN" b="0" dirty="0" smtClean="0"/>
                      <a:t>1,004,502,100</a:t>
                    </a:r>
                    <a:r>
                      <a:rPr lang="en-US" b="0" dirty="0" smtClean="0"/>
                      <a:t> </a:t>
                    </a:r>
                    <a:endParaRPr lang="en-US" dirty="0"/>
                  </a:p>
                </c:rich>
              </c:tx>
              <c:dLblPos val="outEnd"/>
              <c:showLegendKey val="0"/>
              <c:showVal val="1"/>
              <c:showCatName val="0"/>
              <c:showSerName val="0"/>
              <c:showPercent val="0"/>
              <c:showBubbleSize val="0"/>
            </c:dLbl>
            <c:dLbl>
              <c:idx val="2"/>
              <c:layout>
                <c:manualLayout>
                  <c:x val="2.7724931733023143E-2"/>
                  <c:y val="-8.4967323541016548E-2"/>
                </c:manualLayout>
              </c:layout>
              <c:tx>
                <c:rich>
                  <a:bodyPr/>
                  <a:lstStyle/>
                  <a:p>
                    <a:r>
                      <a:rPr lang="en-US" b="0" dirty="0"/>
                      <a:t> </a:t>
                    </a:r>
                    <a:r>
                      <a:rPr lang="en-US" b="0" dirty="0" smtClean="0"/>
                      <a:t>1,25</a:t>
                    </a:r>
                    <a:r>
                      <a:rPr lang="mn-MN" b="0" dirty="0" smtClean="0"/>
                      <a:t>0</a:t>
                    </a:r>
                    <a:r>
                      <a:rPr lang="en-US" b="0" dirty="0" smtClean="0"/>
                      <a:t>,000</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manualLayout>
                      <c:w val="0.29697667260180599"/>
                      <c:h val="0.1247745146199828"/>
                    </c:manualLayout>
                  </c15:layout>
                </c:ext>
              </c:extLst>
            </c:dLbl>
            <c:dLbl>
              <c:idx val="3"/>
              <c:delete val="1"/>
            </c:dLbl>
            <c:dLbl>
              <c:idx val="4"/>
              <c:layout>
                <c:manualLayout>
                  <c:x val="-6.9103174865728881E-2"/>
                  <c:y val="2.7614380150830359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0.32043623022205636"/>
                      <c:h val="0.1247745146199828"/>
                    </c:manualLayout>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7"/>
                <c:pt idx="0">
                  <c:v> </c:v>
                </c:pt>
                <c:pt idx="1">
                  <c:v>Орон нутгийн төсвөөс</c:v>
                </c:pt>
                <c:pt idx="2">
                  <c:v>Тусгай зориулалтын шилжүүлгээс</c:v>
                </c:pt>
                <c:pt idx="3">
                  <c:v>Үндсэн үйл ажиллагааны орлогоос</c:v>
                </c:pt>
                <c:pt idx="4">
                  <c:v>Туслах үйл ажиллагааны орлогоос</c:v>
                </c:pt>
                <c:pt idx="5">
                  <c:v>Орон нутгийн хөгжлийн сангаас</c:v>
                </c:pt>
                <c:pt idx="6">
                  <c:v>нийт</c:v>
                </c:pt>
              </c:strCache>
            </c:strRef>
          </c:cat>
          <c:val>
            <c:numRef>
              <c:f>Sheet1!$C$2:$C$9</c:f>
              <c:numCache>
                <c:formatCode>_(* #,##0.00_);_(* \(#,##0.00\);_(* "-"??_);_(@_)</c:formatCode>
                <c:ptCount val="8"/>
                <c:pt idx="0" formatCode="General">
                  <c:v>0</c:v>
                </c:pt>
                <c:pt idx="1">
                  <c:v>312284500</c:v>
                </c:pt>
                <c:pt idx="2">
                  <c:v>1004502100</c:v>
                </c:pt>
                <c:pt idx="3">
                  <c:v>1250000</c:v>
                </c:pt>
                <c:pt idx="4">
                  <c:v>260000</c:v>
                </c:pt>
                <c:pt idx="5">
                  <c:v>31632500</c:v>
                </c:pt>
                <c:pt idx="6">
                  <c:v>1349929100</c:v>
                </c:pt>
              </c:numCache>
            </c:numRef>
          </c:val>
          <c:extLst/>
        </c:ser>
        <c:ser>
          <c:idx val="2"/>
          <c:order val="2"/>
          <c:tx>
            <c:strRef>
              <c:f>Sheet1!$D$1</c:f>
              <c:strCache>
                <c:ptCount val="1"/>
                <c:pt idx="0">
                  <c:v>Column1</c:v>
                </c:pt>
              </c:strCache>
            </c:strRef>
          </c:tx>
          <c:spPr>
            <a:pattFill prst="narHorz">
              <a:fgClr>
                <a:schemeClr val="accent4">
                  <a:tint val="65000"/>
                </a:schemeClr>
              </a:fgClr>
              <a:bgClr>
                <a:schemeClr val="accent4">
                  <a:tint val="65000"/>
                  <a:lumMod val="20000"/>
                  <a:lumOff val="80000"/>
                </a:schemeClr>
              </a:bgClr>
            </a:pattFill>
            <a:ln>
              <a:noFill/>
            </a:ln>
            <a:effectLst>
              <a:innerShdw blurRad="114300">
                <a:schemeClr val="accent4">
                  <a:tint val="65000"/>
                </a:scheme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Sheet1!$A$2:$A$9</c:f>
              <c:strCache>
                <c:ptCount val="7"/>
                <c:pt idx="0">
                  <c:v> </c:v>
                </c:pt>
                <c:pt idx="1">
                  <c:v>Орон нутгийн төсвөөс</c:v>
                </c:pt>
                <c:pt idx="2">
                  <c:v>Тусгай зориулалтын шилжүүлгээс</c:v>
                </c:pt>
                <c:pt idx="3">
                  <c:v>Үндсэн үйл ажиллагааны орлогоос</c:v>
                </c:pt>
                <c:pt idx="4">
                  <c:v>Туслах үйл ажиллагааны орлогоос</c:v>
                </c:pt>
                <c:pt idx="5">
                  <c:v>Орон нутгийн хөгжлийн сангаас</c:v>
                </c:pt>
                <c:pt idx="6">
                  <c:v>нийт</c:v>
                </c:pt>
              </c:strCache>
            </c:strRef>
          </c:cat>
          <c:val>
            <c:numRef>
              <c:f>Sheet1!$D$2:$D$9</c:f>
              <c:numCache>
                <c:formatCode>General</c:formatCode>
                <c:ptCount val="8"/>
              </c:numCache>
            </c:numRef>
          </c:val>
        </c:ser>
        <c:dLbls>
          <c:dLblPos val="outEnd"/>
          <c:showLegendKey val="0"/>
          <c:showVal val="1"/>
          <c:showCatName val="0"/>
          <c:showSerName val="0"/>
          <c:showPercent val="0"/>
          <c:showBubbleSize val="0"/>
        </c:dLbls>
        <c:gapWidth val="164"/>
        <c:overlap val="-22"/>
        <c:axId val="44377088"/>
        <c:axId val="84102528"/>
      </c:barChart>
      <c:catAx>
        <c:axId val="44377088"/>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4102528"/>
        <c:crosses val="autoZero"/>
        <c:auto val="1"/>
        <c:lblAlgn val="ctr"/>
        <c:lblOffset val="100"/>
        <c:noMultiLvlLbl val="0"/>
      </c:catAx>
      <c:valAx>
        <c:axId val="84102528"/>
        <c:scaling>
          <c:orientation val="minMax"/>
        </c:scaling>
        <c:delete val="1"/>
        <c:axPos val="l"/>
        <c:numFmt formatCode="General" sourceLinked="1"/>
        <c:majorTickMark val="none"/>
        <c:minorTickMark val="none"/>
        <c:tickLblPos val="nextTo"/>
        <c:crossAx val="443770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920" b="1" i="0" u="none" strike="noStrike" kern="1200" spc="0" normalizeH="0" baseline="0">
              <a:solidFill>
                <a:schemeClr val="dk1">
                  <a:lumMod val="50000"/>
                  <a:lumOff val="50000"/>
                </a:schemeClr>
              </a:solidFill>
              <a:latin typeface="+mj-lt"/>
              <a:ea typeface="+mj-ea"/>
              <a:cs typeface="+mj-cs"/>
            </a:defRPr>
          </a:pPr>
          <a:endParaRPr lang="en-US"/>
        </a:p>
      </c:txPr>
    </c:title>
    <c:autoTitleDeleted val="0"/>
    <c:plotArea>
      <c:layout/>
      <c:pieChart>
        <c:varyColors val="1"/>
        <c:ser>
          <c:idx val="0"/>
          <c:order val="0"/>
          <c:tx>
            <c:strRef>
              <c:f>Sheet1!$B$1</c:f>
              <c:strCache>
                <c:ptCount val="1"/>
                <c:pt idx="0">
                  <c:v>1275313.6</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dPt>
          <c:dPt>
            <c:idx val="1"/>
            <c:bubble3D val="0"/>
            <c:explosion val="21"/>
            <c:spPr>
              <a:gradFill>
                <a:gsLst>
                  <a:gs pos="100000">
                    <a:schemeClr val="accent2">
                      <a:lumMod val="60000"/>
                      <a:lumOff val="40000"/>
                    </a:schemeClr>
                  </a:gs>
                  <a:gs pos="0">
                    <a:schemeClr val="accent2"/>
                  </a:gs>
                </a:gsLst>
                <a:lin ang="5400000" scaled="0"/>
              </a:gradFill>
              <a:ln w="19050">
                <a:solidFill>
                  <a:schemeClr val="lt1"/>
                </a:solidFill>
              </a:ln>
              <a:effectLst/>
            </c:spPr>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dPt>
          <c:dPt>
            <c:idx val="3"/>
            <c:bubble3D val="0"/>
            <c:explosion val="29"/>
            <c:spPr>
              <a:gradFill>
                <a:gsLst>
                  <a:gs pos="100000">
                    <a:schemeClr val="accent4">
                      <a:lumMod val="60000"/>
                      <a:lumOff val="40000"/>
                    </a:schemeClr>
                  </a:gs>
                  <a:gs pos="0">
                    <a:schemeClr val="accent4"/>
                  </a:gs>
                </a:gsLst>
                <a:lin ang="5400000" scaled="0"/>
              </a:gradFill>
              <a:ln w="19050">
                <a:solidFill>
                  <a:schemeClr val="lt1"/>
                </a:solidFill>
              </a:ln>
              <a:effectLst/>
            </c:spPr>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5"/>
            <c:bubble3D val="0"/>
            <c:explosion val="15"/>
            <c:spPr>
              <a:gradFill>
                <a:gsLst>
                  <a:gs pos="100000">
                    <a:schemeClr val="accent6">
                      <a:lumMod val="60000"/>
                      <a:lumOff val="40000"/>
                    </a:schemeClr>
                  </a:gs>
                  <a:gs pos="0">
                    <a:schemeClr val="accent6"/>
                  </a:gs>
                </a:gsLst>
                <a:lin ang="5400000" scaled="0"/>
              </a:gradFill>
              <a:ln w="19050">
                <a:solidFill>
                  <a:schemeClr val="lt1"/>
                </a:solidFill>
              </a:ln>
              <a:effectLst/>
            </c:spPr>
          </c:dPt>
          <c:dPt>
            <c:idx val="6"/>
            <c:bubble3D val="0"/>
            <c:spPr>
              <a:gradFill>
                <a:gsLst>
                  <a:gs pos="100000">
                    <a:schemeClr val="accent1">
                      <a:lumMod val="60000"/>
                      <a:lumMod val="60000"/>
                      <a:lumOff val="40000"/>
                    </a:schemeClr>
                  </a:gs>
                  <a:gs pos="0">
                    <a:schemeClr val="accent1">
                      <a:lumMod val="60000"/>
                    </a:schemeClr>
                  </a:gs>
                </a:gsLst>
                <a:lin ang="5400000" scaled="0"/>
              </a:gradFill>
              <a:ln w="19050">
                <a:solidFill>
                  <a:schemeClr val="lt1"/>
                </a:solidFill>
              </a:ln>
              <a:effectLst/>
            </c:spPr>
          </c:dPt>
          <c:dPt>
            <c:idx val="7"/>
            <c:bubble3D val="0"/>
            <c:explosion val="21"/>
            <c:spPr>
              <a:gradFill>
                <a:gsLst>
                  <a:gs pos="100000">
                    <a:schemeClr val="accent2">
                      <a:lumMod val="60000"/>
                      <a:lumMod val="60000"/>
                      <a:lumOff val="40000"/>
                    </a:schemeClr>
                  </a:gs>
                  <a:gs pos="0">
                    <a:schemeClr val="accent2">
                      <a:lumMod val="60000"/>
                    </a:schemeClr>
                  </a:gs>
                </a:gsLst>
                <a:lin ang="5400000" scaled="0"/>
              </a:gradFill>
              <a:ln w="19050">
                <a:solidFill>
                  <a:schemeClr val="lt1"/>
                </a:solidFill>
              </a:ln>
              <a:effectLst/>
            </c:spPr>
          </c:dPt>
          <c:dPt>
            <c:idx val="8"/>
            <c:bubble3D val="0"/>
            <c:spPr>
              <a:gradFill>
                <a:gsLst>
                  <a:gs pos="100000">
                    <a:schemeClr val="accent3">
                      <a:lumMod val="60000"/>
                      <a:lumMod val="60000"/>
                      <a:lumOff val="40000"/>
                    </a:schemeClr>
                  </a:gs>
                  <a:gs pos="0">
                    <a:schemeClr val="accent3">
                      <a:lumMod val="60000"/>
                    </a:schemeClr>
                  </a:gs>
                </a:gsLst>
                <a:lin ang="5400000" scaled="0"/>
              </a:gradFill>
              <a:ln w="19050">
                <a:solidFill>
                  <a:schemeClr val="lt1"/>
                </a:solidFill>
              </a:ln>
              <a:effectLst/>
            </c:spPr>
          </c:dPt>
          <c:dLbls>
            <c:spPr>
              <a:noFill/>
              <a:ln>
                <a:noFill/>
              </a:ln>
              <a:effectLst/>
            </c:spPr>
            <c:txPr>
              <a:bodyPr rot="0" spcFirstLastPara="1" vertOverflow="ellipsis" vert="horz" wrap="square" anchor="ctr" anchorCtr="1"/>
              <a:lstStyle/>
              <a:p>
                <a:pPr>
                  <a:defRPr sz="1600" b="1" i="0" u="none" strike="noStrike" kern="1200" baseline="0">
                    <a:solidFill>
                      <a:schemeClr val="dk1">
                        <a:lumMod val="75000"/>
                        <a:lumOff val="2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Sheet1!$A$2:$A$10</c:f>
              <c:strCache>
                <c:ptCount val="9"/>
                <c:pt idx="0">
                  <c:v>Цалин хөлс</c:v>
                </c:pt>
                <c:pt idx="1">
                  <c:v>НДШ</c:v>
                </c:pt>
                <c:pt idx="2">
                  <c:v>Байр ашиглалттай холбоотой зардал</c:v>
                </c:pt>
                <c:pt idx="3">
                  <c:v>Хангамж бараа материалын зардал</c:v>
                </c:pt>
                <c:pt idx="4">
                  <c:v>Нормативт зардал</c:v>
                </c:pt>
                <c:pt idx="5">
                  <c:v>Эд хогшил, урсгал засвар</c:v>
                </c:pt>
                <c:pt idx="6">
                  <c:v>Томилолт</c:v>
                </c:pt>
                <c:pt idx="7">
                  <c:v>Бараа үйлчилгээний бусад зардал</c:v>
                </c:pt>
                <c:pt idx="8">
                  <c:v>АО-оос олгох бусад тэтгэмж урамшуулал</c:v>
                </c:pt>
              </c:strCache>
            </c:strRef>
          </c:cat>
          <c:val>
            <c:numRef>
              <c:f>Sheet1!$B$2:$B$10</c:f>
              <c:numCache>
                <c:formatCode>General</c:formatCode>
                <c:ptCount val="9"/>
                <c:pt idx="0">
                  <c:v>837841.7</c:v>
                </c:pt>
                <c:pt idx="1">
                  <c:v>93081.1</c:v>
                </c:pt>
                <c:pt idx="2">
                  <c:v>16868.900000000001</c:v>
                </c:pt>
                <c:pt idx="3">
                  <c:v>42181.1</c:v>
                </c:pt>
                <c:pt idx="4">
                  <c:v>61650.8</c:v>
                </c:pt>
                <c:pt idx="5">
                  <c:v>50797.3</c:v>
                </c:pt>
                <c:pt idx="6">
                  <c:v>12715.5</c:v>
                </c:pt>
                <c:pt idx="7">
                  <c:v>17274.599999999999</c:v>
                </c:pt>
                <c:pt idx="8">
                  <c:v>91781.5</c:v>
                </c:pt>
              </c:numCache>
            </c:numRef>
          </c:val>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alpha val="50000"/>
          </a:schemeClr>
        </a:solidFill>
        <a:ln>
          <a:noFill/>
        </a:ln>
        <a:effectLst/>
      </c:spPr>
      <c:txPr>
        <a:bodyPr rot="0" spcFirstLastPara="1" vertOverflow="ellipsis" vert="horz" wrap="square" anchor="ctr" anchorCtr="1"/>
        <a:lstStyle/>
        <a:p>
          <a:pPr>
            <a:defRPr sz="1600" b="1"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sz="16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67317018884846"/>
          <c:y val="3.0942334739803096E-2"/>
          <c:w val="0.82032682981115157"/>
          <c:h val="0.81683577527492612"/>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3"/>
                <c:pt idx="0">
                  <c:v>төлөвлөгөө</c:v>
                </c:pt>
                <c:pt idx="1">
                  <c:v>гүйцэтгэл</c:v>
                </c:pt>
                <c:pt idx="2">
                  <c:v>урьд оны үлдэгдлээс</c:v>
                </c:pt>
              </c:strCache>
            </c:strRef>
          </c:cat>
          <c:val>
            <c:numRef>
              <c:f>Sheet1!$B$2:$B$5</c:f>
              <c:numCache>
                <c:formatCode>_(* #,##0_);_(* \(#,##0\);_(* "-"??_);_(@_)</c:formatCode>
                <c:ptCount val="4"/>
                <c:pt idx="0">
                  <c:v>48728400</c:v>
                </c:pt>
                <c:pt idx="1">
                  <c:v>31632550</c:v>
                </c:pt>
                <c:pt idx="2">
                  <c:v>17095842</c:v>
                </c:pt>
              </c:numCache>
            </c:numRef>
          </c:val>
        </c:ser>
        <c:ser>
          <c:idx val="1"/>
          <c:order val="1"/>
          <c:tx>
            <c:strRef>
              <c:f>Sheet1!$C$1</c:f>
              <c:strCache>
                <c:ptCount val="1"/>
                <c:pt idx="0">
                  <c:v>Зарцуулалт</c:v>
                </c:pt>
              </c:strCache>
            </c:strRef>
          </c:tx>
          <c:spPr>
            <a:solidFill>
              <a:schemeClr val="accent2"/>
            </a:solidFill>
            <a:ln>
              <a:noFill/>
            </a:ln>
            <a:effectLst/>
          </c:spPr>
          <c:invertIfNegative val="0"/>
          <c:cat>
            <c:strRef>
              <c:f>Sheet1!$A$2:$A$5</c:f>
              <c:strCache>
                <c:ptCount val="3"/>
                <c:pt idx="0">
                  <c:v>төлөвлөгөө</c:v>
                </c:pt>
                <c:pt idx="1">
                  <c:v>гүйцэтгэл</c:v>
                </c:pt>
                <c:pt idx="2">
                  <c:v>урьд оны үлдэгдлээс</c:v>
                </c:pt>
              </c:strCache>
            </c:strRef>
          </c:cat>
          <c:val>
            <c:numRef>
              <c:f>Sheet1!$C$2:$C$5</c:f>
              <c:numCache>
                <c:formatCode>General</c:formatCode>
                <c:ptCount val="4"/>
                <c:pt idx="3" formatCode="_(* #,##0_);_(* \(#,##0\);_(* &quot;-&quot;??_);_(@_)">
                  <c:v>48708805</c:v>
                </c:pt>
              </c:numCache>
            </c:numRef>
          </c:val>
        </c:ser>
        <c:dLbls>
          <c:showLegendKey val="0"/>
          <c:showVal val="0"/>
          <c:showCatName val="0"/>
          <c:showSerName val="0"/>
          <c:showPercent val="0"/>
          <c:showBubbleSize val="0"/>
        </c:dLbls>
        <c:gapWidth val="444"/>
        <c:overlap val="-90"/>
        <c:axId val="40351232"/>
        <c:axId val="84104832"/>
      </c:barChart>
      <c:catAx>
        <c:axId val="4035123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en-US"/>
          </a:p>
        </c:txPr>
        <c:crossAx val="84104832"/>
        <c:crosses val="autoZero"/>
        <c:auto val="1"/>
        <c:lblAlgn val="ctr"/>
        <c:lblOffset val="100"/>
        <c:noMultiLvlLbl val="0"/>
      </c:catAx>
      <c:valAx>
        <c:axId val="84104832"/>
        <c:scaling>
          <c:orientation val="minMax"/>
        </c:scaling>
        <c:delete val="1"/>
        <c:axPos val="l"/>
        <c:numFmt formatCode="_(* #,##0_);_(* \(#,##0\);_(* &quot;-&quot;??_);_(@_)" sourceLinked="1"/>
        <c:majorTickMark val="none"/>
        <c:minorTickMark val="none"/>
        <c:tickLblPos val="nextTo"/>
        <c:crossAx val="40351232"/>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800" b="1" i="0" u="none" strike="noStrike" kern="1200" baseline="0">
                <a:solidFill>
                  <a:schemeClr val="tx1">
                    <a:lumMod val="65000"/>
                    <a:lumOff val="35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accent5">
                    <a:lumMod val="75000"/>
                  </a:schemeClr>
                </a:solidFill>
                <a:latin typeface="Arial" panose="020B0604020202020204" pitchFamily="34" charset="0"/>
                <a:ea typeface="+mn-ea"/>
                <a:cs typeface="Arial" panose="020B0604020202020204" pitchFamily="34" charset="0"/>
              </a:defRPr>
            </a:pPr>
            <a:r>
              <a:rPr lang="mn-MN" dirty="0">
                <a:solidFill>
                  <a:schemeClr val="accent5">
                    <a:lumMod val="75000"/>
                  </a:schemeClr>
                </a:solidFill>
                <a:latin typeface="Arial" panose="020B0604020202020204" pitchFamily="34" charset="0"/>
                <a:cs typeface="Arial" panose="020B0604020202020204" pitchFamily="34" charset="0"/>
              </a:rPr>
              <a:t>НИЙТ ХӨРӨНГӨ ОРУУЛАЛТ </a:t>
            </a:r>
            <a:r>
              <a:rPr lang="en-US" dirty="0" smtClean="0">
                <a:solidFill>
                  <a:schemeClr val="accent5">
                    <a:lumMod val="75000"/>
                  </a:schemeClr>
                </a:solidFill>
                <a:latin typeface="Arial" panose="020B0604020202020204" pitchFamily="34" charset="0"/>
                <a:cs typeface="Arial" panose="020B0604020202020204" pitchFamily="34" charset="0"/>
              </a:rPr>
              <a:t>224 185 662</a:t>
            </a:r>
            <a:endParaRPr lang="en-US" dirty="0">
              <a:solidFill>
                <a:schemeClr val="accent5">
                  <a:lumMod val="75000"/>
                </a:schemeClr>
              </a:solidFill>
              <a:latin typeface="Arial" panose="020B0604020202020204" pitchFamily="34" charset="0"/>
              <a:cs typeface="Arial" panose="020B0604020202020204" pitchFamily="34" charset="0"/>
            </a:endParaRPr>
          </a:p>
        </c:rich>
      </c:tx>
      <c:layout/>
      <c:overlay val="0"/>
      <c:spPr>
        <a:noFill/>
        <a:ln>
          <a:noFill/>
        </a:ln>
        <a:effectLst/>
      </c:spPr>
    </c:title>
    <c:autoTitleDeleted val="0"/>
    <c:plotArea>
      <c:layout>
        <c:manualLayout>
          <c:layoutTarget val="inner"/>
          <c:xMode val="edge"/>
          <c:yMode val="edge"/>
          <c:x val="9.8419141127023893E-2"/>
          <c:y val="5.2505726112316485E-2"/>
          <c:w val="0.90158085887297612"/>
          <c:h val="0.86195054132133209"/>
        </c:manualLayout>
      </c:layout>
      <c:barChart>
        <c:barDir val="col"/>
        <c:grouping val="clustered"/>
        <c:varyColors val="0"/>
        <c:ser>
          <c:idx val="0"/>
          <c:order val="0"/>
          <c:tx>
            <c:strRef>
              <c:f>Sheet1!$B$1</c:f>
              <c:strCache>
                <c:ptCount val="1"/>
                <c:pt idx="0">
                  <c:v>Series 1</c:v>
                </c:pt>
              </c:strCache>
            </c:strRef>
          </c:tx>
          <c:spPr>
            <a:pattFill prst="narHorz">
              <a:fgClr>
                <a:schemeClr val="accent1"/>
              </a:fgClr>
              <a:bgClr>
                <a:schemeClr val="accent1">
                  <a:lumMod val="20000"/>
                  <a:lumOff val="80000"/>
                </a:schemeClr>
              </a:bgClr>
            </a:pattFill>
            <a:ln>
              <a:noFill/>
            </a:ln>
            <a:effectLst>
              <a:innerShdw blurRad="114300">
                <a:schemeClr val="accent1"/>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Сургууль</c:v>
                </c:pt>
                <c:pt idx="1">
                  <c:v>Соёлын төв</c:v>
                </c:pt>
                <c:pt idx="2">
                  <c:v>ЗДТГ</c:v>
                </c:pt>
                <c:pt idx="3">
                  <c:v>ЭМТөв</c:v>
                </c:pt>
              </c:strCache>
            </c:strRef>
          </c:cat>
          <c:val>
            <c:numRef>
              <c:f>Sheet1!$B$2:$B$5</c:f>
              <c:numCache>
                <c:formatCode>_(* #,##0_);_(* \(#,##0\);_(* "-"??_);_(@_)</c:formatCode>
                <c:ptCount val="4"/>
                <c:pt idx="0">
                  <c:v>94927999</c:v>
                </c:pt>
                <c:pt idx="1">
                  <c:v>2777490</c:v>
                </c:pt>
                <c:pt idx="2">
                  <c:v>45708110</c:v>
                </c:pt>
                <c:pt idx="3">
                  <c:v>80772063</c:v>
                </c:pt>
              </c:numCache>
            </c:numRef>
          </c:val>
        </c:ser>
        <c:ser>
          <c:idx val="1"/>
          <c:order val="1"/>
          <c:tx>
            <c:strRef>
              <c:f>Sheet1!$C$1</c:f>
              <c:strCache>
                <c:ptCount val="1"/>
                <c:pt idx="0">
                  <c:v>Column1</c:v>
                </c:pt>
              </c:strCache>
            </c:strRef>
          </c:tx>
          <c:spPr>
            <a:pattFill prst="narHorz">
              <a:fgClr>
                <a:schemeClr val="accent2"/>
              </a:fgClr>
              <a:bgClr>
                <a:schemeClr val="accent2">
                  <a:lumMod val="20000"/>
                  <a:lumOff val="80000"/>
                </a:schemeClr>
              </a:bgClr>
            </a:pattFill>
            <a:ln>
              <a:noFill/>
            </a:ln>
            <a:effectLst>
              <a:innerShdw blurRad="114300">
                <a:schemeClr val="accent2"/>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Сургууль</c:v>
                </c:pt>
                <c:pt idx="1">
                  <c:v>Соёлын төв</c:v>
                </c:pt>
                <c:pt idx="2">
                  <c:v>ЗДТГ</c:v>
                </c:pt>
                <c:pt idx="3">
                  <c:v>ЭМТөв</c:v>
                </c:pt>
              </c:strCache>
            </c:strRef>
          </c:cat>
          <c:val>
            <c:numRef>
              <c:f>Sheet1!$C$2:$C$5</c:f>
              <c:numCache>
                <c:formatCode>General</c:formatCode>
                <c:ptCount val="4"/>
              </c:numCache>
            </c:numRef>
          </c:val>
        </c:ser>
        <c:ser>
          <c:idx val="2"/>
          <c:order val="2"/>
          <c:tx>
            <c:strRef>
              <c:f>Sheet1!$D$1</c:f>
              <c:strCache>
                <c:ptCount val="1"/>
                <c:pt idx="0">
                  <c:v>Column2</c:v>
                </c:pt>
              </c:strCache>
            </c:strRef>
          </c:tx>
          <c:spPr>
            <a:pattFill prst="narHorz">
              <a:fgClr>
                <a:schemeClr val="accent3"/>
              </a:fgClr>
              <a:bgClr>
                <a:schemeClr val="accent3">
                  <a:lumMod val="20000"/>
                  <a:lumOff val="80000"/>
                </a:schemeClr>
              </a:bgClr>
            </a:pattFill>
            <a:ln>
              <a:noFill/>
            </a:ln>
            <a:effectLst>
              <a:innerShdw blurRad="114300">
                <a:schemeClr val="accent3"/>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Sheet1!$A$2:$A$5</c:f>
              <c:strCache>
                <c:ptCount val="4"/>
                <c:pt idx="0">
                  <c:v>Сургууль</c:v>
                </c:pt>
                <c:pt idx="1">
                  <c:v>Соёлын төв</c:v>
                </c:pt>
                <c:pt idx="2">
                  <c:v>ЗДТГ</c:v>
                </c:pt>
                <c:pt idx="3">
                  <c:v>ЭМТөв</c:v>
                </c:pt>
              </c:strCache>
            </c:strRef>
          </c:cat>
          <c:val>
            <c:numRef>
              <c:f>Sheet1!$D$2:$D$5</c:f>
              <c:numCache>
                <c:formatCode>General</c:formatCode>
                <c:ptCount val="4"/>
              </c:numCache>
            </c:numRef>
          </c:val>
        </c:ser>
        <c:dLbls>
          <c:dLblPos val="outEnd"/>
          <c:showLegendKey val="0"/>
          <c:showVal val="1"/>
          <c:showCatName val="0"/>
          <c:showSerName val="0"/>
          <c:showPercent val="0"/>
          <c:showBubbleSize val="0"/>
        </c:dLbls>
        <c:gapWidth val="164"/>
        <c:overlap val="-22"/>
        <c:axId val="40552960"/>
        <c:axId val="42394176"/>
      </c:barChart>
      <c:catAx>
        <c:axId val="40552960"/>
        <c:scaling>
          <c:orientation val="minMax"/>
        </c:scaling>
        <c:delete val="0"/>
        <c:axPos val="b"/>
        <c:numFmt formatCode="General" sourceLinked="1"/>
        <c:majorTickMark val="none"/>
        <c:minorTickMark val="none"/>
        <c:tickLblPos val="nextTo"/>
        <c:spPr>
          <a:noFill/>
          <a:ln w="19050" cap="flat" cmpd="sng" algn="ctr">
            <a:solidFill>
              <a:schemeClr val="tx1">
                <a:lumMod val="25000"/>
                <a:lumOff val="75000"/>
              </a:schemeClr>
            </a:solidFill>
            <a:round/>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latin typeface="+mn-lt"/>
                <a:ea typeface="+mn-ea"/>
                <a:cs typeface="+mn-cs"/>
              </a:defRPr>
            </a:pPr>
            <a:endParaRPr lang="en-US"/>
          </a:p>
        </c:txPr>
        <c:crossAx val="42394176"/>
        <c:crosses val="autoZero"/>
        <c:auto val="1"/>
        <c:lblAlgn val="ctr"/>
        <c:lblOffset val="100"/>
        <c:noMultiLvlLbl val="0"/>
      </c:catAx>
      <c:valAx>
        <c:axId val="42394176"/>
        <c:scaling>
          <c:orientation val="minMax"/>
        </c:scaling>
        <c:delete val="0"/>
        <c:axPos val="l"/>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55296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1" i="0" u="none" strike="noStrike" kern="1200" baseline="0">
                <a:solidFill>
                  <a:schemeClr val="dk1">
                    <a:lumMod val="75000"/>
                    <a:lumOff val="25000"/>
                  </a:schemeClr>
                </a:solidFill>
                <a:latin typeface="+mn-lt"/>
                <a:ea typeface="+mn-ea"/>
                <a:cs typeface="+mn-cs"/>
              </a:defRPr>
            </a:pPr>
            <a:r>
              <a:rPr lang="mn-MN" dirty="0"/>
              <a:t>Нийт авлага </a:t>
            </a:r>
            <a:r>
              <a:rPr lang="mn-MN" dirty="0" smtClean="0"/>
              <a:t>– </a:t>
            </a:r>
            <a:r>
              <a:rPr lang="en-US" dirty="0" smtClean="0"/>
              <a:t>1</a:t>
            </a:r>
            <a:r>
              <a:rPr lang="mn-MN" dirty="0" smtClean="0"/>
              <a:t>52843</a:t>
            </a:r>
            <a:r>
              <a:rPr lang="en-US" dirty="0" smtClean="0"/>
              <a:t>.</a:t>
            </a:r>
            <a:r>
              <a:rPr lang="mn-MN" dirty="0" smtClean="0"/>
              <a:t>4</a:t>
            </a:r>
            <a:endParaRPr lang="en-US" dirty="0"/>
          </a:p>
        </c:rich>
      </c:tx>
      <c:layout>
        <c:manualLayout>
          <c:xMode val="edge"/>
          <c:yMode val="edge"/>
          <c:x val="0.55619448818897632"/>
          <c:y val="4.6426255146311726E-2"/>
        </c:manualLayout>
      </c:layout>
      <c:overlay val="0"/>
      <c:spPr>
        <a:noFill/>
        <a:ln>
          <a:noFill/>
        </a:ln>
        <a:effectLst/>
      </c:spPr>
    </c:title>
    <c:autoTitleDeleted val="0"/>
    <c:plotArea>
      <c:layout/>
      <c:pieChart>
        <c:varyColors val="1"/>
        <c:ser>
          <c:idx val="0"/>
          <c:order val="0"/>
          <c:tx>
            <c:strRef>
              <c:f>Sheet1!$B$1</c:f>
              <c:strCache>
                <c:ptCount val="1"/>
                <c:pt idx="0">
                  <c:v>176850.4</c:v>
                </c:pt>
              </c:strCache>
            </c:strRef>
          </c:tx>
          <c:dPt>
            <c:idx val="0"/>
            <c:bubble3D val="0"/>
            <c:explosion val="24"/>
            <c:spPr>
              <a:solidFill>
                <a:schemeClr val="accent1"/>
              </a:solidFill>
              <a:ln>
                <a:noFill/>
              </a:ln>
              <a:effectLst>
                <a:outerShdw blurRad="254000" sx="102000" sy="102000" algn="ctr" rotWithShape="0">
                  <a:prstClr val="black">
                    <a:alpha val="20000"/>
                  </a:prstClr>
                </a:outerShdw>
              </a:effectLst>
            </c:spPr>
          </c:dPt>
          <c:dPt>
            <c:idx val="1"/>
            <c:bubble3D val="0"/>
            <c:explosion val="4"/>
            <c:spPr>
              <a:solidFill>
                <a:schemeClr val="accent2"/>
              </a:solidFill>
              <a:ln>
                <a:noFill/>
              </a:ln>
              <a:effectLst>
                <a:outerShdw blurRad="254000" sx="102000" sy="102000" algn="ctr" rotWithShape="0">
                  <a:prstClr val="black">
                    <a:alpha val="20000"/>
                  </a:prstClr>
                </a:outerShdw>
              </a:effectLst>
            </c:spPr>
          </c:dPt>
          <c:dPt>
            <c:idx val="2"/>
            <c:bubble3D val="0"/>
            <c:explosion val="24"/>
            <c:spPr>
              <a:solidFill>
                <a:schemeClr val="accent3"/>
              </a:solidFill>
              <a:ln>
                <a:noFill/>
              </a:ln>
              <a:effectLst>
                <a:outerShdw blurRad="254000" sx="102000" sy="102000" algn="ctr" rotWithShape="0">
                  <a:prstClr val="black">
                    <a:alpha val="20000"/>
                  </a:prstClr>
                </a:outerShdw>
              </a:effectLst>
            </c:spPr>
          </c:dPt>
          <c:dPt>
            <c:idx val="3"/>
            <c:bubble3D val="0"/>
            <c:explosion val="5"/>
            <c:spPr>
              <a:solidFill>
                <a:schemeClr val="accent4"/>
              </a:solidFill>
              <a:ln>
                <a:noFill/>
              </a:ln>
              <a:effectLst>
                <a:outerShdw blurRad="254000" sx="102000" sy="102000" algn="ctr" rotWithShape="0">
                  <a:prstClr val="black">
                    <a:alpha val="20000"/>
                  </a:prstClr>
                </a:outerShdw>
              </a:effectLst>
            </c:spPr>
          </c:dPt>
          <c:dLbls>
            <c:dLbl>
              <c:idx val="0"/>
              <c:layout>
                <c:manualLayout>
                  <c:x val="-0.11240726159230097"/>
                  <c:y val="9.7575832324417119E-3"/>
                </c:manualLayout>
              </c:layout>
              <c:dLblPos val="bestFit"/>
              <c:showLegendKey val="0"/>
              <c:showVal val="1"/>
              <c:showCatName val="0"/>
              <c:showSerName val="0"/>
              <c:showPercent val="0"/>
              <c:showBubbleSize val="0"/>
              <c:extLst>
                <c:ext xmlns:c15="http://schemas.microsoft.com/office/drawing/2012/chart" uri="{CE6537A1-D6FC-4f65-9D91-7224C49458BB}"/>
              </c:extLst>
            </c:dLbl>
            <c:dLbl>
              <c:idx val="1"/>
              <c:layout>
                <c:manualLayout>
                  <c:x val="7.1475590551181106E-2"/>
                  <c:y val="5.3085521695684021E-2"/>
                </c:manualLayout>
              </c:layout>
              <c:dLblPos val="bestFit"/>
              <c:showLegendKey val="0"/>
              <c:showVal val="1"/>
              <c:showCatName val="0"/>
              <c:showSerName val="0"/>
              <c:showPercent val="0"/>
              <c:showBubbleSize val="0"/>
              <c:extLst>
                <c:ext xmlns:c15="http://schemas.microsoft.com/office/drawing/2012/chart" uri="{CE6537A1-D6FC-4f65-9D91-7224C49458BB}"/>
              </c:extLst>
            </c:dLbl>
            <c:spPr>
              <a:pattFill prst="pct75">
                <a:fgClr>
                  <a:prstClr val="black">
                    <a:lumMod val="75000"/>
                    <a:lumOff val="25000"/>
                  </a:prstClr>
                </a:fgClr>
                <a:bgClr>
                  <a:prstClr val="black">
                    <a:lumMod val="65000"/>
                    <a:lumOff val="35000"/>
                  </a:prst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2800" b="1" i="0" u="none" strike="noStrike" kern="1200" baseline="0">
                    <a:solidFill>
                      <a:schemeClr val="lt1"/>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4"/>
                <c:pt idx="0">
                  <c:v>Сургууль</c:v>
                </c:pt>
                <c:pt idx="1">
                  <c:v>Цэцэрлэг</c:v>
                </c:pt>
                <c:pt idx="2">
                  <c:v>ЗДТГазар</c:v>
                </c:pt>
                <c:pt idx="3">
                  <c:v>Сум хөгжүүлэх сан</c:v>
                </c:pt>
              </c:strCache>
            </c:strRef>
          </c:cat>
          <c:val>
            <c:numRef>
              <c:f>Sheet1!$B$2:$B$5</c:f>
              <c:numCache>
                <c:formatCode>General</c:formatCode>
                <c:ptCount val="4"/>
                <c:pt idx="0">
                  <c:v>1703.6</c:v>
                </c:pt>
                <c:pt idx="1">
                  <c:v>1251.7</c:v>
                </c:pt>
                <c:pt idx="2">
                  <c:v>11816.2</c:v>
                </c:pt>
                <c:pt idx="3">
                  <c:v>138071.9</c:v>
                </c:pt>
              </c:numCache>
            </c:numRef>
          </c:val>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28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2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7">
  <a:schemeClr val="accent4"/>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03">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fillRef idx="0">
      <cs:styleClr val="auto"/>
    </cs:fillRef>
    <cs:effectRef idx="0"/>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7072"/>
          </a:xfrm>
          <a:prstGeom prst="rect">
            <a:avLst/>
          </a:prstGeom>
        </p:spPr>
        <p:txBody>
          <a:bodyPr vert="horz" lIns="93497" tIns="46749" rIns="93497" bIns="46749" rtlCol="0"/>
          <a:lstStyle>
            <a:lvl1pPr algn="r">
              <a:defRPr sz="1200"/>
            </a:lvl1pPr>
          </a:lstStyle>
          <a:p>
            <a:fld id="{90681A79-ECEB-4F26-A344-E1FA10F4B45F}" type="datetimeFigureOut">
              <a:rPr lang="en-US" smtClean="0"/>
              <a:t>4/29/2018</a:t>
            </a:fld>
            <a:endParaRPr lang="en-US"/>
          </a:p>
        </p:txBody>
      </p:sp>
      <p:sp>
        <p:nvSpPr>
          <p:cNvPr id="4" name="Footer Placeholder 3"/>
          <p:cNvSpPr>
            <a:spLocks noGrp="1"/>
          </p:cNvSpPr>
          <p:nvPr>
            <p:ph type="ftr" sz="quarter" idx="2"/>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30"/>
            <a:ext cx="3056414" cy="467071"/>
          </a:xfrm>
          <a:prstGeom prst="rect">
            <a:avLst/>
          </a:prstGeom>
        </p:spPr>
        <p:txBody>
          <a:bodyPr vert="horz" lIns="93497" tIns="46749" rIns="93497" bIns="46749" rtlCol="0" anchor="b"/>
          <a:lstStyle>
            <a:lvl1pPr algn="r">
              <a:defRPr sz="1200"/>
            </a:lvl1pPr>
          </a:lstStyle>
          <a:p>
            <a:fld id="{58C21028-0E9D-4758-810B-6AC557FAEEF9}" type="slidenum">
              <a:rPr lang="en-US" smtClean="0"/>
              <a:t>‹#›</a:t>
            </a:fld>
            <a:endParaRPr lang="en-US"/>
          </a:p>
        </p:txBody>
      </p:sp>
    </p:spTree>
    <p:extLst>
      <p:ext uri="{BB962C8B-B14F-4D97-AF65-F5344CB8AC3E}">
        <p14:creationId xmlns:p14="http://schemas.microsoft.com/office/powerpoint/2010/main" val="21731337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95738" y="0"/>
            <a:ext cx="3055937" cy="466725"/>
          </a:xfrm>
          <a:prstGeom prst="rect">
            <a:avLst/>
          </a:prstGeom>
        </p:spPr>
        <p:txBody>
          <a:bodyPr vert="horz" lIns="91440" tIns="45720" rIns="91440" bIns="45720" rtlCol="0"/>
          <a:lstStyle>
            <a:lvl1pPr algn="r">
              <a:defRPr sz="1200"/>
            </a:lvl1pPr>
          </a:lstStyle>
          <a:p>
            <a:fld id="{CE62D507-C448-4FFA-BBEA-FD4E50A76D38}" type="datetimeFigureOut">
              <a:rPr lang="en-US" smtClean="0"/>
              <a:t>4/29/2018</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4850" y="4479925"/>
            <a:ext cx="5643563" cy="36655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375"/>
            <a:ext cx="30559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95738" y="8842375"/>
            <a:ext cx="3055937" cy="466725"/>
          </a:xfrm>
          <a:prstGeom prst="rect">
            <a:avLst/>
          </a:prstGeom>
        </p:spPr>
        <p:txBody>
          <a:bodyPr vert="horz" lIns="91440" tIns="45720" rIns="91440" bIns="45720" rtlCol="0" anchor="b"/>
          <a:lstStyle>
            <a:lvl1pPr algn="r">
              <a:defRPr sz="1200"/>
            </a:lvl1pPr>
          </a:lstStyle>
          <a:p>
            <a:fld id="{AFA5B92F-6619-47F9-BD87-FD3E65DFC315}" type="slidenum">
              <a:rPr lang="en-US" smtClean="0"/>
              <a:t>‹#›</a:t>
            </a:fld>
            <a:endParaRPr lang="en-US"/>
          </a:p>
        </p:txBody>
      </p:sp>
    </p:spTree>
    <p:extLst>
      <p:ext uri="{BB962C8B-B14F-4D97-AF65-F5344CB8AC3E}">
        <p14:creationId xmlns:p14="http://schemas.microsoft.com/office/powerpoint/2010/main" val="70486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A5B92F-6619-47F9-BD87-FD3E65DFC315}" type="slidenum">
              <a:rPr lang="en-US" smtClean="0"/>
              <a:t>20</a:t>
            </a:fld>
            <a:endParaRPr lang="en-US"/>
          </a:p>
        </p:txBody>
      </p:sp>
    </p:spTree>
    <p:extLst>
      <p:ext uri="{BB962C8B-B14F-4D97-AF65-F5344CB8AC3E}">
        <p14:creationId xmlns:p14="http://schemas.microsoft.com/office/powerpoint/2010/main" val="42330551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4/29/2018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7279" y="901521"/>
            <a:ext cx="9800822" cy="2062396"/>
          </a:xfrm>
        </p:spPr>
        <p:txBody>
          <a:bodyPr/>
          <a:lstStyle/>
          <a:p>
            <a:pPr algn="ctr"/>
            <a:r>
              <a:rPr lang="en-US" b="1" dirty="0" smtClean="0">
                <a:latin typeface="Arial" panose="020B0604020202020204" pitchFamily="34" charset="0"/>
                <a:cs typeface="Arial" panose="020B0604020202020204" pitchFamily="34" charset="0"/>
              </a:rPr>
              <a:t>2017 </a:t>
            </a:r>
            <a:r>
              <a:rPr lang="mn-MN" b="1" dirty="0" smtClean="0">
                <a:latin typeface="Arial" panose="020B0604020202020204" pitchFamily="34" charset="0"/>
                <a:cs typeface="Arial" panose="020B0604020202020204" pitchFamily="34" charset="0"/>
              </a:rPr>
              <a:t>ОНЫ САНХҮҮГИЙН ҮЙЛ АЖИЛЛАГАА, ҮР ДҮН </a:t>
            </a:r>
            <a:r>
              <a:rPr lang="en-US" b="1" dirty="0" smtClean="0">
                <a:latin typeface="Arial" panose="020B0604020202020204" pitchFamily="34" charset="0"/>
                <a:cs typeface="Arial" panose="020B0604020202020204" pitchFamily="34" charset="0"/>
              </a:rPr>
              <a:t> </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3966932" y="5261447"/>
            <a:ext cx="7766936" cy="1096899"/>
          </a:xfrm>
        </p:spPr>
        <p:txBody>
          <a:bodyPr>
            <a:noAutofit/>
          </a:bodyPr>
          <a:lstStyle/>
          <a:p>
            <a:r>
              <a:rPr lang="mn-MN" sz="2800" dirty="0" smtClean="0"/>
              <a:t>Сумын Санхүүгийн алба</a:t>
            </a:r>
          </a:p>
          <a:p>
            <a:r>
              <a:rPr lang="mn-MN" sz="2800" dirty="0" smtClean="0"/>
              <a:t>201</a:t>
            </a:r>
            <a:r>
              <a:rPr lang="en-US" sz="2800" dirty="0"/>
              <a:t>8</a:t>
            </a:r>
            <a:r>
              <a:rPr lang="mn-MN" sz="2800" dirty="0" smtClean="0"/>
              <a:t>-0</a:t>
            </a:r>
            <a:r>
              <a:rPr lang="en-US" sz="2800" dirty="0"/>
              <a:t>4</a:t>
            </a:r>
            <a:r>
              <a:rPr lang="mn-MN" sz="2800" dirty="0" smtClean="0"/>
              <a:t>-</a:t>
            </a:r>
            <a:r>
              <a:rPr lang="en-US" sz="2800" dirty="0" smtClean="0"/>
              <a:t>25</a:t>
            </a:r>
            <a:endParaRPr lang="en-US" sz="2800" dirty="0"/>
          </a:p>
        </p:txBody>
      </p:sp>
    </p:spTree>
    <p:extLst>
      <p:ext uri="{BB962C8B-B14F-4D97-AF65-F5344CB8AC3E}">
        <p14:creationId xmlns:p14="http://schemas.microsoft.com/office/powerpoint/2010/main" val="68077507"/>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519" y="0"/>
            <a:ext cx="10610776" cy="572814"/>
          </a:xfrm>
        </p:spPr>
        <p:txBody>
          <a:bodyPr>
            <a:normAutofit fontScale="90000"/>
          </a:bodyPr>
          <a:lstStyle/>
          <a:p>
            <a:pPr algn="ctr"/>
            <a:r>
              <a:rPr lang="mn-MN" b="1" dirty="0" smtClean="0">
                <a:solidFill>
                  <a:schemeClr val="accent5"/>
                </a:solidFill>
                <a:latin typeface="Arial" panose="020B0604020202020204" pitchFamily="34" charset="0"/>
                <a:cs typeface="Arial" panose="020B0604020202020204" pitchFamily="34" charset="0"/>
              </a:rPr>
              <a:t>Сум хөгжүүлэх сангийн эх үүсвэр, зарцуулалт</a:t>
            </a:r>
            <a:endParaRPr lang="en-US" b="1" dirty="0">
              <a:solidFill>
                <a:schemeClr val="accent5"/>
              </a:solidFill>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2946053"/>
              </p:ext>
            </p:extLst>
          </p:nvPr>
        </p:nvGraphicFramePr>
        <p:xfrm>
          <a:off x="581492" y="478302"/>
          <a:ext cx="11277574" cy="6224954"/>
        </p:xfrm>
        <a:graphic>
          <a:graphicData uri="http://schemas.openxmlformats.org/drawingml/2006/table">
            <a:tbl>
              <a:tblPr>
                <a:tableStyleId>{5C22544A-7EE6-4342-B048-85BDC9FD1C3A}</a:tableStyleId>
              </a:tblPr>
              <a:tblGrid>
                <a:gridCol w="690817"/>
                <a:gridCol w="6683645"/>
                <a:gridCol w="1986097"/>
                <a:gridCol w="1917015"/>
              </a:tblGrid>
              <a:tr h="483302">
                <a:tc>
                  <a:txBody>
                    <a:bodyPr/>
                    <a:lstStyle/>
                    <a:p>
                      <a:pPr algn="ctr" fontAlgn="t"/>
                      <a:r>
                        <a:rPr lang="en-US" sz="1600" b="1" u="none" strike="noStrike" dirty="0">
                          <a:effectLst/>
                          <a:latin typeface="Arial" panose="020B0604020202020204" pitchFamily="34" charset="0"/>
                          <a:cs typeface="Arial" panose="020B0604020202020204" pitchFamily="34" charset="0"/>
                        </a:rPr>
                        <a:t> </a:t>
                      </a:r>
                      <a:endParaRPr lang="en-US"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mn-MN" sz="1600" b="1" u="none" strike="noStrike" dirty="0">
                          <a:effectLst/>
                          <a:latin typeface="Arial" panose="020B0604020202020204" pitchFamily="34" charset="0"/>
                          <a:cs typeface="Arial" panose="020B0604020202020204" pitchFamily="34" charset="0"/>
                        </a:rPr>
                        <a:t> </a:t>
                      </a:r>
                      <a:r>
                        <a:rPr lang="mn-MN" sz="1600" b="1" u="none" strike="noStrike" dirty="0" smtClean="0">
                          <a:effectLst/>
                          <a:latin typeface="Arial" panose="020B0604020202020204" pitchFamily="34" charset="0"/>
                          <a:cs typeface="Arial" panose="020B0604020202020204" pitchFamily="34" charset="0"/>
                        </a:rPr>
                        <a:t>ҮЗҮҮЛЭЛТ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mn-MN" sz="1600" b="1" u="none" strike="noStrike" dirty="0">
                          <a:effectLst/>
                          <a:latin typeface="Arial" panose="020B0604020202020204" pitchFamily="34" charset="0"/>
                          <a:cs typeface="Arial" panose="020B0604020202020204" pitchFamily="34" charset="0"/>
                        </a:rPr>
                        <a:t> </a:t>
                      </a:r>
                      <a:r>
                        <a:rPr lang="mn-MN" sz="1600" b="1" u="none" strike="noStrike" dirty="0" smtClean="0">
                          <a:effectLst/>
                          <a:latin typeface="Arial" panose="020B0604020202020204" pitchFamily="34" charset="0"/>
                          <a:cs typeface="Arial" panose="020B0604020202020204" pitchFamily="34" charset="0"/>
                        </a:rPr>
                        <a:t>Өмнөх </a:t>
                      </a:r>
                      <a:r>
                        <a:rPr lang="mn-MN" sz="1600" b="1" u="none" strike="noStrike" dirty="0">
                          <a:effectLst/>
                          <a:latin typeface="Arial" panose="020B0604020202020204" pitchFamily="34" charset="0"/>
                          <a:cs typeface="Arial" panose="020B0604020202020204" pitchFamily="34" charset="0"/>
                        </a:rPr>
                        <a:t>он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mn-MN" sz="1600" b="1" u="none" strike="noStrike">
                          <a:effectLst/>
                          <a:latin typeface="Arial" panose="020B0604020202020204" pitchFamily="34" charset="0"/>
                          <a:cs typeface="Arial" panose="020B0604020202020204" pitchFamily="34" charset="0"/>
                        </a:rPr>
                        <a:t> Тайлант он </a:t>
                      </a:r>
                      <a:endParaRPr lang="mn-MN" sz="1600" b="1" i="0" u="none" strike="noStrike">
                        <a:effectLst/>
                        <a:latin typeface="Arial" panose="020B0604020202020204" pitchFamily="34" charset="0"/>
                        <a:cs typeface="Arial" panose="020B0604020202020204" pitchFamily="34" charset="0"/>
                      </a:endParaRPr>
                    </a:p>
                  </a:txBody>
                  <a:tcPr marL="9525" marR="9525" marT="9525" marB="0"/>
                </a:tc>
              </a:tr>
              <a:tr h="352735">
                <a:tc>
                  <a:txBody>
                    <a:bodyPr/>
                    <a:lstStyle/>
                    <a:p>
                      <a:pPr algn="ctr" fontAlgn="t"/>
                      <a:r>
                        <a:rPr lang="en-US" sz="1600" b="1" u="none" strike="noStrike">
                          <a:effectLst/>
                          <a:latin typeface="Arial" panose="020B0604020202020204" pitchFamily="34" charset="0"/>
                          <a:cs typeface="Arial" panose="020B0604020202020204" pitchFamily="34" charset="0"/>
                        </a:rPr>
                        <a:t> 0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НИЙТ </a:t>
                      </a:r>
                      <a:r>
                        <a:rPr lang="mn-MN" sz="1600" b="1" u="none" strike="noStrike" dirty="0" smtClean="0">
                          <a:effectLst/>
                          <a:latin typeface="Arial" panose="020B0604020202020204" pitchFamily="34" charset="0"/>
                          <a:cs typeface="Arial" panose="020B0604020202020204" pitchFamily="34" charset="0"/>
                        </a:rPr>
                        <a:t>ДҮН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r" fontAlgn="t"/>
                      <a:r>
                        <a:rPr lang="en-US" sz="1600" b="1" u="none" strike="noStrike" dirty="0">
                          <a:effectLst/>
                          <a:latin typeface="Arial" panose="020B0604020202020204" pitchFamily="34" charset="0"/>
                          <a:cs typeface="Arial" panose="020B0604020202020204" pitchFamily="34" charset="0"/>
                        </a:rPr>
                        <a:t>                                -   </a:t>
                      </a:r>
                      <a:endParaRPr lang="en-US"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r" fontAlgn="t"/>
                      <a:r>
                        <a:rPr lang="en-US" sz="1600" b="1" u="none" strike="noStrike">
                          <a:effectLst/>
                          <a:latin typeface="Arial" panose="020B0604020202020204" pitchFamily="34" charset="0"/>
                          <a:cs typeface="Arial" panose="020B0604020202020204" pitchFamily="34" charset="0"/>
                        </a:rPr>
                        <a:t>                               -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r>
              <a:tr h="352735">
                <a:tc>
                  <a:txBody>
                    <a:bodyPr/>
                    <a:lstStyle/>
                    <a:p>
                      <a:pPr algn="ctr" fontAlgn="t"/>
                      <a:r>
                        <a:rPr lang="en-US" sz="1600" b="1" u="none" strike="noStrike">
                          <a:effectLst/>
                          <a:latin typeface="Arial" panose="020B0604020202020204" pitchFamily="34" charset="0"/>
                          <a:cs typeface="Arial" panose="020B0604020202020204" pitchFamily="34" charset="0"/>
                        </a:rPr>
                        <a:t> 1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en-US" sz="1600" b="1" u="none" strike="noStrike" dirty="0">
                          <a:effectLst/>
                          <a:latin typeface="Arial" panose="020B0604020202020204" pitchFamily="34" charset="0"/>
                          <a:cs typeface="Arial" panose="020B0604020202020204" pitchFamily="34" charset="0"/>
                        </a:rPr>
                        <a:t>          Y</a:t>
                      </a:r>
                      <a:r>
                        <a:rPr lang="mn-MN" sz="1600" b="1" u="none" strike="noStrike" dirty="0">
                          <a:effectLst/>
                          <a:latin typeface="Arial" panose="020B0604020202020204" pitchFamily="34" charset="0"/>
                          <a:cs typeface="Arial" panose="020B0604020202020204" pitchFamily="34" charset="0"/>
                        </a:rPr>
                        <a:t>ЙЛ АЖИЛЛАГААНЫ </a:t>
                      </a:r>
                      <a:r>
                        <a:rPr lang="mn-MN" sz="1600" b="1" u="none" strike="noStrike" dirty="0" smtClean="0">
                          <a:effectLst/>
                          <a:latin typeface="Arial" panose="020B0604020202020204" pitchFamily="34" charset="0"/>
                          <a:cs typeface="Arial" panose="020B0604020202020204" pitchFamily="34" charset="0"/>
                        </a:rPr>
                        <a:t>МӨНГӨН </a:t>
                      </a:r>
                      <a:r>
                        <a:rPr lang="mn-MN" sz="1600" b="1" u="none" strike="noStrike" dirty="0">
                          <a:effectLst/>
                          <a:latin typeface="Arial" panose="020B0604020202020204" pitchFamily="34" charset="0"/>
                          <a:cs typeface="Arial" panose="020B0604020202020204" pitchFamily="34" charset="0"/>
                        </a:rPr>
                        <a:t>ОРЛОГЫН Д</a:t>
                      </a:r>
                      <a:r>
                        <a:rPr lang="en-US" sz="1600" b="1" u="none" strike="noStrike" dirty="0">
                          <a:effectLst/>
                          <a:latin typeface="Arial" panose="020B0604020202020204" pitchFamily="34" charset="0"/>
                          <a:cs typeface="Arial" panose="020B0604020202020204" pitchFamily="34" charset="0"/>
                        </a:rPr>
                        <a:t>Y</a:t>
                      </a:r>
                      <a:r>
                        <a:rPr lang="mn-MN" sz="1600" b="1" u="none" strike="noStrike" dirty="0">
                          <a:effectLst/>
                          <a:latin typeface="Arial" panose="020B0604020202020204" pitchFamily="34" charset="0"/>
                          <a:cs typeface="Arial" panose="020B0604020202020204" pitchFamily="34" charset="0"/>
                        </a:rPr>
                        <a:t>Н (</a:t>
                      </a:r>
                      <a:r>
                        <a:rPr lang="en-US" sz="1600" b="1" u="none" strike="noStrike" dirty="0">
                          <a:effectLst/>
                          <a:latin typeface="Arial" panose="020B0604020202020204" pitchFamily="34" charset="0"/>
                          <a:cs typeface="Arial" panose="020B0604020202020204" pitchFamily="34" charset="0"/>
                        </a:rPr>
                        <a:t>I) </a:t>
                      </a:r>
                      <a:endParaRPr lang="en-US"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45571724</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mn-MN" sz="1600" b="1" dirty="0" smtClean="0">
                          <a:latin typeface="Arial" panose="020B0604020202020204" pitchFamily="34" charset="0"/>
                          <a:cs typeface="Arial" panose="020B0604020202020204" pitchFamily="34" charset="0"/>
                        </a:rPr>
                        <a:t>73261948</a:t>
                      </a:r>
                      <a:endParaRPr lang="en-US" sz="1600" b="1" dirty="0" smtClean="0">
                        <a:latin typeface="Arial" panose="020B0604020202020204" pitchFamily="34" charset="0"/>
                        <a:cs typeface="Arial" panose="020B0604020202020204" pitchFamily="34" charset="0"/>
                      </a:endParaRPr>
                    </a:p>
                  </a:txBody>
                  <a:tcPr marL="9525" marR="9525" marT="9525" marB="0"/>
                </a:tc>
              </a:tr>
              <a:tr h="498776">
                <a:tc>
                  <a:txBody>
                    <a:bodyPr/>
                    <a:lstStyle/>
                    <a:p>
                      <a:pPr algn="ctr" fontAlgn="t"/>
                      <a:r>
                        <a:rPr lang="en-US" sz="1600" b="1" u="none" strike="noStrike">
                          <a:effectLst/>
                          <a:latin typeface="Arial" panose="020B0604020202020204" pitchFamily="34" charset="0"/>
                          <a:cs typeface="Arial" panose="020B0604020202020204" pitchFamily="34" charset="0"/>
                        </a:rPr>
                        <a:t> 76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ТАТВАРЫН БУС  ОРЛОГО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mn-MN" sz="1600" b="1" dirty="0" smtClean="0">
                          <a:latin typeface="Arial" panose="020B0604020202020204" pitchFamily="34" charset="0"/>
                          <a:cs typeface="Arial" panose="020B0604020202020204" pitchFamily="34" charset="0"/>
                        </a:rPr>
                        <a:t>45571724</a:t>
                      </a:r>
                      <a:endParaRPr lang="en-US" sz="1600" b="1" dirty="0" smtClean="0">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mn-MN" sz="1600" b="1" dirty="0" smtClean="0">
                          <a:latin typeface="Arial" panose="020B0604020202020204" pitchFamily="34" charset="0"/>
                          <a:cs typeface="Arial" panose="020B0604020202020204" pitchFamily="34" charset="0"/>
                        </a:rPr>
                        <a:t>73261948</a:t>
                      </a:r>
                      <a:endParaRPr lang="en-US" sz="1600" b="1" dirty="0" smtClean="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txBody>
                  <a:tcPr marL="9525" marR="9525" marT="9525" marB="0"/>
                </a:tc>
              </a:tr>
              <a:tr h="498776">
                <a:tc>
                  <a:txBody>
                    <a:bodyPr/>
                    <a:lstStyle/>
                    <a:p>
                      <a:pPr algn="ctr" fontAlgn="t"/>
                      <a:r>
                        <a:rPr lang="en-US" sz="1600" b="1" u="none" strike="noStrike">
                          <a:effectLst/>
                          <a:latin typeface="Arial" panose="020B0604020202020204" pitchFamily="34" charset="0"/>
                          <a:cs typeface="Arial" panose="020B0604020202020204" pitchFamily="34" charset="0"/>
                        </a:rPr>
                        <a:t> 90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a:effectLst/>
                          <a:latin typeface="Arial" panose="020B0604020202020204" pitchFamily="34" charset="0"/>
                          <a:cs typeface="Arial" panose="020B0604020202020204" pitchFamily="34" charset="0"/>
                        </a:rPr>
                        <a:t>                Бусад орлого </a:t>
                      </a:r>
                      <a:endParaRPr lang="mn-MN"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mn-MN" sz="1600" b="1" dirty="0" smtClean="0">
                          <a:latin typeface="Arial" panose="020B0604020202020204" pitchFamily="34" charset="0"/>
                          <a:cs typeface="Arial" panose="020B0604020202020204" pitchFamily="34" charset="0"/>
                        </a:rPr>
                        <a:t>45571724</a:t>
                      </a:r>
                      <a:endParaRPr lang="en-US" sz="1600" b="1" dirty="0" smtClean="0">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mn-MN" sz="1600" b="1" dirty="0" smtClean="0">
                          <a:latin typeface="Arial" panose="020B0604020202020204" pitchFamily="34" charset="0"/>
                          <a:cs typeface="Arial" panose="020B0604020202020204" pitchFamily="34" charset="0"/>
                        </a:rPr>
                        <a:t>69407711,32</a:t>
                      </a:r>
                      <a:endParaRPr lang="en-US" sz="1600" b="1" dirty="0" smtClean="0">
                        <a:latin typeface="Arial" panose="020B0604020202020204" pitchFamily="34" charset="0"/>
                        <a:cs typeface="Arial" panose="020B0604020202020204" pitchFamily="34" charset="0"/>
                      </a:endParaRPr>
                    </a:p>
                    <a:p>
                      <a:pPr algn="ctr"/>
                      <a:endParaRPr lang="en-US" sz="1600" b="1" dirty="0">
                        <a:latin typeface="Arial" panose="020B0604020202020204" pitchFamily="34" charset="0"/>
                        <a:cs typeface="Arial" panose="020B0604020202020204" pitchFamily="34" charset="0"/>
                      </a:endParaRPr>
                    </a:p>
                  </a:txBody>
                  <a:tcPr marL="9525" marR="9525" marT="9525" marB="0"/>
                </a:tc>
              </a:tr>
              <a:tr h="280165">
                <a:tc>
                  <a:txBody>
                    <a:bodyPr/>
                    <a:lstStyle/>
                    <a:p>
                      <a:pPr algn="ctr" fontAlgn="t"/>
                      <a:r>
                        <a:rPr lang="en-US" sz="1600" b="1" u="none" strike="noStrike">
                          <a:effectLst/>
                          <a:latin typeface="Arial" panose="020B0604020202020204" pitchFamily="34" charset="0"/>
                          <a:cs typeface="Arial" panose="020B0604020202020204" pitchFamily="34" charset="0"/>
                        </a:rPr>
                        <a:t> 107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ТУСЛАМЖ, </a:t>
                      </a:r>
                      <a:r>
                        <a:rPr lang="mn-MN" sz="1600" b="1" u="none" strike="noStrike" dirty="0" smtClean="0">
                          <a:effectLst/>
                          <a:latin typeface="Arial" panose="020B0604020202020204" pitchFamily="34" charset="0"/>
                          <a:cs typeface="Arial" panose="020B0604020202020204" pitchFamily="34" charset="0"/>
                        </a:rPr>
                        <a:t>САНХҮҮЖИЛТИЙН </a:t>
                      </a:r>
                      <a:r>
                        <a:rPr lang="mn-MN" sz="1600" b="1" u="none" strike="noStrike" dirty="0">
                          <a:effectLst/>
                          <a:latin typeface="Arial" panose="020B0604020202020204" pitchFamily="34" charset="0"/>
                          <a:cs typeface="Arial" panose="020B0604020202020204" pitchFamily="34" charset="0"/>
                        </a:rPr>
                        <a:t>ОРЛОГО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endParaRPr lang="en-US" sz="1600" b="1" dirty="0">
                        <a:latin typeface="Arial" panose="020B0604020202020204" pitchFamily="34" charset="0"/>
                        <a:cs typeface="Arial" panose="020B0604020202020204" pitchFamily="34" charset="0"/>
                      </a:endParaRPr>
                    </a:p>
                  </a:txBody>
                  <a:tcPr marL="9525" marR="9525" marT="9525" marB="0"/>
                </a:tc>
              </a:tr>
              <a:tr h="456479">
                <a:tc>
                  <a:txBody>
                    <a:bodyPr/>
                    <a:lstStyle/>
                    <a:p>
                      <a:pPr algn="ctr" fontAlgn="t"/>
                      <a:r>
                        <a:rPr lang="en-US" sz="1600" b="1" u="none" strike="noStrike">
                          <a:effectLst/>
                          <a:latin typeface="Arial" panose="020B0604020202020204" pitchFamily="34" charset="0"/>
                          <a:cs typeface="Arial" panose="020B0604020202020204" pitchFamily="34" charset="0"/>
                        </a:rPr>
                        <a:t> 133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a:t>
                      </a:r>
                      <a:r>
                        <a:rPr lang="mn-MN" sz="1600" b="1" u="none" strike="noStrike" dirty="0" smtClean="0">
                          <a:effectLst/>
                          <a:latin typeface="Arial" panose="020B0604020202020204" pitchFamily="34" charset="0"/>
                          <a:cs typeface="Arial" panose="020B0604020202020204" pitchFamily="34" charset="0"/>
                        </a:rPr>
                        <a:t>Төсвийн </a:t>
                      </a:r>
                      <a:r>
                        <a:rPr lang="mn-MN" sz="1600" b="1" u="none" strike="noStrike" dirty="0">
                          <a:effectLst/>
                          <a:latin typeface="Arial" panose="020B0604020202020204" pitchFamily="34" charset="0"/>
                          <a:cs typeface="Arial" panose="020B0604020202020204" pitchFamily="34" charset="0"/>
                        </a:rPr>
                        <a:t>захирагчдаас </a:t>
                      </a:r>
                      <a:r>
                        <a:rPr lang="mn-MN" sz="1600" b="1" u="none" strike="noStrike" dirty="0" smtClean="0">
                          <a:effectLst/>
                          <a:latin typeface="Arial" panose="020B0604020202020204" pitchFamily="34" charset="0"/>
                          <a:cs typeface="Arial" panose="020B0604020202020204" pitchFamily="34" charset="0"/>
                        </a:rPr>
                        <a:t>/хүүний орлого/</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3854236,68</a:t>
                      </a:r>
                      <a:endParaRPr lang="en-US" sz="1600" b="1" dirty="0">
                        <a:latin typeface="Arial" panose="020B0604020202020204" pitchFamily="34" charset="0"/>
                        <a:cs typeface="Arial" panose="020B0604020202020204" pitchFamily="34" charset="0"/>
                      </a:endParaRPr>
                    </a:p>
                  </a:txBody>
                  <a:tcPr marL="9525" marR="9525" marT="9525" marB="0"/>
                </a:tc>
              </a:tr>
              <a:tr h="394232">
                <a:tc>
                  <a:txBody>
                    <a:bodyPr/>
                    <a:lstStyle/>
                    <a:p>
                      <a:pPr algn="ctr" fontAlgn="t"/>
                      <a:r>
                        <a:rPr lang="en-US" sz="1600" b="1" u="none" strike="noStrike">
                          <a:effectLst/>
                          <a:latin typeface="Arial" panose="020B0604020202020204" pitchFamily="34" charset="0"/>
                          <a:cs typeface="Arial" panose="020B0604020202020204" pitchFamily="34" charset="0"/>
                        </a:rPr>
                        <a:t> 143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НИЙТ ЗАРЛАГА ба ЦЭВЭР ЗЭЭЛИЙН </a:t>
                      </a:r>
                      <a:r>
                        <a:rPr lang="mn-MN" sz="1600" b="1" u="none" strike="noStrike" dirty="0" smtClean="0">
                          <a:effectLst/>
                          <a:latin typeface="Arial" panose="020B0604020202020204" pitchFamily="34" charset="0"/>
                          <a:cs typeface="Arial" panose="020B0604020202020204" pitchFamily="34" charset="0"/>
                        </a:rPr>
                        <a:t>ДҮН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49205600</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35018000</a:t>
                      </a:r>
                      <a:endParaRPr lang="en-US" sz="1600" b="1" dirty="0">
                        <a:latin typeface="Arial" panose="020B0604020202020204" pitchFamily="34" charset="0"/>
                        <a:cs typeface="Arial" panose="020B0604020202020204" pitchFamily="34" charset="0"/>
                      </a:endParaRPr>
                    </a:p>
                  </a:txBody>
                  <a:tcPr marL="9525" marR="9525" marT="9525" marB="0"/>
                </a:tc>
              </a:tr>
              <a:tr h="457174">
                <a:tc>
                  <a:txBody>
                    <a:bodyPr/>
                    <a:lstStyle/>
                    <a:p>
                      <a:pPr algn="ctr" fontAlgn="t"/>
                      <a:r>
                        <a:rPr lang="en-US" sz="1600" b="1" u="none" strike="noStrike">
                          <a:effectLst/>
                          <a:latin typeface="Arial" panose="020B0604020202020204" pitchFamily="34" charset="0"/>
                          <a:cs typeface="Arial" panose="020B0604020202020204" pitchFamily="34" charset="0"/>
                        </a:rPr>
                        <a:t> 166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a:effectLst/>
                          <a:latin typeface="Arial" panose="020B0604020202020204" pitchFamily="34" charset="0"/>
                          <a:cs typeface="Arial" panose="020B0604020202020204" pitchFamily="34" charset="0"/>
                        </a:rPr>
                        <a:t>             Хангамж, бараа материалын зардал </a:t>
                      </a:r>
                      <a:endParaRPr lang="mn-MN"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1205600</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818000</a:t>
                      </a:r>
                      <a:endParaRPr lang="en-US" sz="1600" b="1" dirty="0">
                        <a:latin typeface="Arial" panose="020B0604020202020204" pitchFamily="34" charset="0"/>
                        <a:cs typeface="Arial" panose="020B0604020202020204" pitchFamily="34" charset="0"/>
                      </a:endParaRPr>
                    </a:p>
                  </a:txBody>
                  <a:tcPr marL="9525" marR="9525" marT="9525" marB="0"/>
                </a:tc>
              </a:tr>
              <a:tr h="457174">
                <a:tc>
                  <a:txBody>
                    <a:bodyPr/>
                    <a:lstStyle/>
                    <a:p>
                      <a:pPr algn="ctr" fontAlgn="t"/>
                      <a:r>
                        <a:rPr lang="en-US" sz="1600" b="1" u="none" strike="noStrike">
                          <a:effectLst/>
                          <a:latin typeface="Arial" panose="020B0604020202020204" pitchFamily="34" charset="0"/>
                          <a:cs typeface="Arial" panose="020B0604020202020204" pitchFamily="34" charset="0"/>
                        </a:rPr>
                        <a:t> 167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a:effectLst/>
                          <a:latin typeface="Arial" panose="020B0604020202020204" pitchFamily="34" charset="0"/>
                          <a:cs typeface="Arial" panose="020B0604020202020204" pitchFamily="34" charset="0"/>
                        </a:rPr>
                        <a:t>                Бичиг хэрэг </a:t>
                      </a:r>
                      <a:endParaRPr lang="mn-MN"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340500</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139500</a:t>
                      </a:r>
                      <a:endParaRPr lang="en-US" sz="1600" b="1" dirty="0">
                        <a:latin typeface="Arial" panose="020B0604020202020204" pitchFamily="34" charset="0"/>
                        <a:cs typeface="Arial" panose="020B0604020202020204" pitchFamily="34" charset="0"/>
                      </a:endParaRPr>
                    </a:p>
                  </a:txBody>
                  <a:tcPr marL="9525" marR="9525" marT="9525" marB="0"/>
                </a:tc>
              </a:tr>
              <a:tr h="457174">
                <a:tc>
                  <a:txBody>
                    <a:bodyPr/>
                    <a:lstStyle/>
                    <a:p>
                      <a:pPr algn="ctr" fontAlgn="t"/>
                      <a:r>
                        <a:rPr lang="en-US" sz="1600" b="1" u="none" strike="noStrike">
                          <a:effectLst/>
                          <a:latin typeface="Arial" panose="020B0604020202020204" pitchFamily="34" charset="0"/>
                          <a:cs typeface="Arial" panose="020B0604020202020204" pitchFamily="34" charset="0"/>
                        </a:rPr>
                        <a:t> 168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Тээвэр, шатахуун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865100</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678500</a:t>
                      </a:r>
                      <a:endParaRPr lang="en-US" sz="1600" b="1" dirty="0">
                        <a:latin typeface="Arial" panose="020B0604020202020204" pitchFamily="34" charset="0"/>
                        <a:cs typeface="Arial" panose="020B0604020202020204" pitchFamily="34" charset="0"/>
                      </a:endParaRPr>
                    </a:p>
                  </a:txBody>
                  <a:tcPr marL="9525" marR="9525" marT="9525" marB="0"/>
                </a:tc>
              </a:tr>
              <a:tr h="498776">
                <a:tc>
                  <a:txBody>
                    <a:bodyPr/>
                    <a:lstStyle/>
                    <a:p>
                      <a:pPr algn="ctr" fontAlgn="t"/>
                      <a:r>
                        <a:rPr lang="en-US" sz="1600" b="1" u="none" strike="noStrike">
                          <a:effectLst/>
                          <a:latin typeface="Arial" panose="020B0604020202020204" pitchFamily="34" charset="0"/>
                          <a:cs typeface="Arial" panose="020B0604020202020204" pitchFamily="34" charset="0"/>
                        </a:rPr>
                        <a:t> 188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Бусдаар </a:t>
                      </a:r>
                      <a:r>
                        <a:rPr lang="mn-MN" sz="1600" b="1" u="none" strike="noStrike" dirty="0" smtClean="0">
                          <a:effectLst/>
                          <a:latin typeface="Arial" panose="020B0604020202020204" pitchFamily="34" charset="0"/>
                          <a:cs typeface="Arial" panose="020B0604020202020204" pitchFamily="34" charset="0"/>
                        </a:rPr>
                        <a:t>гүйцэтгүүлсэн </a:t>
                      </a:r>
                      <a:r>
                        <a:rPr lang="mn-MN" sz="1600" b="1" u="none" strike="noStrike" dirty="0">
                          <a:effectLst/>
                          <a:latin typeface="Arial" panose="020B0604020202020204" pitchFamily="34" charset="0"/>
                          <a:cs typeface="Arial" panose="020B0604020202020204" pitchFamily="34" charset="0"/>
                        </a:rPr>
                        <a:t>ажил, </a:t>
                      </a:r>
                      <a:r>
                        <a:rPr lang="mn-MN" sz="1600" b="1" u="none" strike="noStrike" dirty="0" smtClean="0">
                          <a:effectLst/>
                          <a:latin typeface="Arial" panose="020B0604020202020204" pitchFamily="34" charset="0"/>
                          <a:cs typeface="Arial" panose="020B0604020202020204" pitchFamily="34" charset="0"/>
                        </a:rPr>
                        <a:t>үйлчилгээний </a:t>
                      </a:r>
                      <a:r>
                        <a:rPr lang="mn-MN" sz="1600" b="1" u="none" strike="noStrike" dirty="0">
                          <a:effectLst/>
                          <a:latin typeface="Arial" panose="020B0604020202020204" pitchFamily="34" charset="0"/>
                          <a:cs typeface="Arial" panose="020B0604020202020204" pitchFamily="34" charset="0"/>
                        </a:rPr>
                        <a:t>тєлбєр, хураамж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endParaRPr lang="en-US" sz="1600" b="1" dirty="0">
                        <a:latin typeface="Arial" panose="020B0604020202020204" pitchFamily="34" charset="0"/>
                        <a:cs typeface="Arial" panose="020B0604020202020204" pitchFamily="34" charset="0"/>
                      </a:endParaRPr>
                    </a:p>
                  </a:txBody>
                  <a:tcPr marL="9525" marR="9525" marT="9525" marB="0"/>
                </a:tc>
              </a:tr>
              <a:tr h="331986">
                <a:tc>
                  <a:txBody>
                    <a:bodyPr/>
                    <a:lstStyle/>
                    <a:p>
                      <a:pPr algn="ctr" fontAlgn="t"/>
                      <a:r>
                        <a:rPr lang="en-US" sz="1600" b="1" u="none" strike="noStrike">
                          <a:effectLst/>
                          <a:latin typeface="Arial" panose="020B0604020202020204" pitchFamily="34" charset="0"/>
                          <a:cs typeface="Arial" panose="020B0604020202020204" pitchFamily="34" charset="0"/>
                        </a:rPr>
                        <a:t> 202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Бараа </a:t>
                      </a:r>
                      <a:r>
                        <a:rPr lang="mn-MN" sz="1600" b="1" u="none" strike="noStrike" dirty="0" smtClean="0">
                          <a:effectLst/>
                          <a:latin typeface="Arial" panose="020B0604020202020204" pitchFamily="34" charset="0"/>
                          <a:cs typeface="Arial" panose="020B0604020202020204" pitchFamily="34" charset="0"/>
                        </a:rPr>
                        <a:t>үйлчилгээний </a:t>
                      </a:r>
                      <a:r>
                        <a:rPr lang="mn-MN" sz="1600" b="1" u="none" strike="noStrike" dirty="0">
                          <a:effectLst/>
                          <a:latin typeface="Arial" panose="020B0604020202020204" pitchFamily="34" charset="0"/>
                          <a:cs typeface="Arial" panose="020B0604020202020204" pitchFamily="34" charset="0"/>
                        </a:rPr>
                        <a:t>бусад зардал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48000000</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34200000</a:t>
                      </a:r>
                      <a:endParaRPr lang="en-US" sz="1600" b="1" dirty="0">
                        <a:latin typeface="Arial" panose="020B0604020202020204" pitchFamily="34" charset="0"/>
                        <a:cs typeface="Arial" panose="020B0604020202020204" pitchFamily="34" charset="0"/>
                      </a:endParaRPr>
                    </a:p>
                  </a:txBody>
                  <a:tcPr marL="9525" marR="9525" marT="9525" marB="0"/>
                </a:tc>
              </a:tr>
              <a:tr h="352735">
                <a:tc>
                  <a:txBody>
                    <a:bodyPr/>
                    <a:lstStyle/>
                    <a:p>
                      <a:pPr algn="ctr" fontAlgn="t"/>
                      <a:r>
                        <a:rPr lang="en-US" sz="1600" b="1" u="none" strike="noStrike">
                          <a:effectLst/>
                          <a:latin typeface="Arial" panose="020B0604020202020204" pitchFamily="34" charset="0"/>
                          <a:cs typeface="Arial" panose="020B0604020202020204" pitchFamily="34" charset="0"/>
                        </a:rPr>
                        <a:t> 294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a:t>
                      </a:r>
                      <a:r>
                        <a:rPr lang="mn-MN" sz="1600" b="1" u="none" strike="noStrike" dirty="0" smtClean="0">
                          <a:effectLst/>
                          <a:latin typeface="Arial" panose="020B0604020202020204" pitchFamily="34" charset="0"/>
                          <a:cs typeface="Arial" panose="020B0604020202020204" pitchFamily="34" charset="0"/>
                        </a:rPr>
                        <a:t>Мөнгө, түүнтэй </a:t>
                      </a:r>
                      <a:r>
                        <a:rPr lang="mn-MN" sz="1600" b="1" u="none" strike="noStrike" dirty="0">
                          <a:effectLst/>
                          <a:latin typeface="Arial" panose="020B0604020202020204" pitchFamily="34" charset="0"/>
                          <a:cs typeface="Arial" panose="020B0604020202020204" pitchFamily="34" charset="0"/>
                        </a:rPr>
                        <a:t>адилтгах </a:t>
                      </a:r>
                      <a:r>
                        <a:rPr lang="mn-MN" sz="1600" b="1" u="none" strike="noStrike" dirty="0" smtClean="0">
                          <a:effectLst/>
                          <a:latin typeface="Arial" panose="020B0604020202020204" pitchFamily="34" charset="0"/>
                          <a:cs typeface="Arial" panose="020B0604020202020204" pitchFamily="34" charset="0"/>
                        </a:rPr>
                        <a:t>хөрөнгийн </a:t>
                      </a:r>
                      <a:r>
                        <a:rPr lang="mn-MN" sz="1600" b="1" u="none" strike="noStrike" dirty="0">
                          <a:effectLst/>
                          <a:latin typeface="Arial" panose="020B0604020202020204" pitchFamily="34" charset="0"/>
                          <a:cs typeface="Arial" panose="020B0604020202020204" pitchFamily="34" charset="0"/>
                        </a:rPr>
                        <a:t>эхний </a:t>
                      </a:r>
                      <a:r>
                        <a:rPr lang="mn-MN" sz="1600" b="1" u="none" strike="noStrike" dirty="0" smtClean="0">
                          <a:effectLst/>
                          <a:latin typeface="Arial" panose="020B0604020202020204" pitchFamily="34" charset="0"/>
                          <a:cs typeface="Arial" panose="020B0604020202020204" pitchFamily="34" charset="0"/>
                        </a:rPr>
                        <a:t>үлдэгдэл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15767163,75</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mn-MN" sz="1600" b="1" dirty="0" smtClean="0">
                          <a:latin typeface="Arial" panose="020B0604020202020204" pitchFamily="34" charset="0"/>
                          <a:cs typeface="Arial" panose="020B0604020202020204" pitchFamily="34" charset="0"/>
                        </a:rPr>
                        <a:t>12133287,75</a:t>
                      </a:r>
                      <a:endParaRPr lang="en-US" sz="1600" b="1" dirty="0" smtClean="0">
                        <a:latin typeface="Arial" panose="020B0604020202020204" pitchFamily="34" charset="0"/>
                        <a:cs typeface="Arial" panose="020B0604020202020204" pitchFamily="34" charset="0"/>
                      </a:endParaRPr>
                    </a:p>
                  </a:txBody>
                  <a:tcPr marL="9525" marR="9525" marT="9525" marB="0"/>
                </a:tc>
              </a:tr>
              <a:tr h="352735">
                <a:tc>
                  <a:txBody>
                    <a:bodyPr/>
                    <a:lstStyle/>
                    <a:p>
                      <a:pPr algn="ctr" fontAlgn="t"/>
                      <a:r>
                        <a:rPr lang="en-US" sz="1600" b="1" u="none" strike="noStrike">
                          <a:effectLst/>
                          <a:latin typeface="Arial" panose="020B0604020202020204" pitchFamily="34" charset="0"/>
                          <a:cs typeface="Arial" panose="020B0604020202020204" pitchFamily="34" charset="0"/>
                        </a:rPr>
                        <a:t> 295 </a:t>
                      </a:r>
                      <a:endParaRPr lang="en-US" sz="16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600" b="1" u="none" strike="noStrike" dirty="0">
                          <a:effectLst/>
                          <a:latin typeface="Arial" panose="020B0604020202020204" pitchFamily="34" charset="0"/>
                          <a:cs typeface="Arial" panose="020B0604020202020204" pitchFamily="34" charset="0"/>
                        </a:rPr>
                        <a:t>          </a:t>
                      </a:r>
                      <a:r>
                        <a:rPr lang="mn-MN" sz="1600" b="1" u="none" strike="noStrike" dirty="0" smtClean="0">
                          <a:effectLst/>
                          <a:latin typeface="Arial" panose="020B0604020202020204" pitchFamily="34" charset="0"/>
                          <a:cs typeface="Arial" panose="020B0604020202020204" pitchFamily="34" charset="0"/>
                        </a:rPr>
                        <a:t>Мөнгө, түүнтэй </a:t>
                      </a:r>
                      <a:r>
                        <a:rPr lang="mn-MN" sz="1600" b="1" u="none" strike="noStrike" dirty="0">
                          <a:effectLst/>
                          <a:latin typeface="Arial" panose="020B0604020202020204" pitchFamily="34" charset="0"/>
                          <a:cs typeface="Arial" panose="020B0604020202020204" pitchFamily="34" charset="0"/>
                        </a:rPr>
                        <a:t>адилтгах </a:t>
                      </a:r>
                      <a:r>
                        <a:rPr lang="mn-MN" sz="1600" b="1" u="none" strike="noStrike" dirty="0" smtClean="0">
                          <a:effectLst/>
                          <a:latin typeface="Arial" panose="020B0604020202020204" pitchFamily="34" charset="0"/>
                          <a:cs typeface="Arial" panose="020B0604020202020204" pitchFamily="34" charset="0"/>
                        </a:rPr>
                        <a:t>хөрөнгийн </a:t>
                      </a:r>
                      <a:r>
                        <a:rPr lang="mn-MN" sz="1600" b="1" u="none" strike="noStrike" dirty="0">
                          <a:effectLst/>
                          <a:latin typeface="Arial" panose="020B0604020202020204" pitchFamily="34" charset="0"/>
                          <a:cs typeface="Arial" panose="020B0604020202020204" pitchFamily="34" charset="0"/>
                        </a:rPr>
                        <a:t>эцсийн </a:t>
                      </a:r>
                      <a:r>
                        <a:rPr lang="mn-MN" sz="1600" b="1" u="none" strike="noStrike" dirty="0" smtClean="0">
                          <a:effectLst/>
                          <a:latin typeface="Arial" panose="020B0604020202020204" pitchFamily="34" charset="0"/>
                          <a:cs typeface="Arial" panose="020B0604020202020204" pitchFamily="34" charset="0"/>
                        </a:rPr>
                        <a:t>үлдэгдэл </a:t>
                      </a:r>
                      <a:endParaRPr lang="mn-MN" sz="16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12133287,75</a:t>
                      </a:r>
                      <a:endParaRPr lang="en-US" sz="1600" b="1" dirty="0">
                        <a:latin typeface="Arial" panose="020B0604020202020204" pitchFamily="34" charset="0"/>
                        <a:cs typeface="Arial" panose="020B0604020202020204" pitchFamily="34" charset="0"/>
                      </a:endParaRPr>
                    </a:p>
                  </a:txBody>
                  <a:tcPr marL="9525" marR="9525" marT="9525" marB="0"/>
                </a:tc>
                <a:tc>
                  <a:txBody>
                    <a:bodyPr/>
                    <a:lstStyle/>
                    <a:p>
                      <a:pPr algn="ctr"/>
                      <a:r>
                        <a:rPr lang="mn-MN" sz="1600" b="1" dirty="0" smtClean="0">
                          <a:latin typeface="Arial" panose="020B0604020202020204" pitchFamily="34" charset="0"/>
                          <a:cs typeface="Arial" panose="020B0604020202020204" pitchFamily="34" charset="0"/>
                        </a:rPr>
                        <a:t>50377235,75</a:t>
                      </a:r>
                      <a:endParaRPr lang="en-US" sz="1600" b="1" dirty="0">
                        <a:latin typeface="Arial" panose="020B0604020202020204" pitchFamily="34" charset="0"/>
                        <a:cs typeface="Arial" panose="020B0604020202020204" pitchFamily="34" charset="0"/>
                      </a:endParaRPr>
                    </a:p>
                  </a:txBody>
                  <a:tcPr marL="9525" marR="9525" marT="9525" marB="0"/>
                </a:tc>
              </a:tr>
            </a:tbl>
          </a:graphicData>
        </a:graphic>
      </p:graphicFrame>
    </p:spTree>
    <p:extLst>
      <p:ext uri="{BB962C8B-B14F-4D97-AF65-F5344CB8AC3E}">
        <p14:creationId xmlns:p14="http://schemas.microsoft.com/office/powerpoint/2010/main" val="35669590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60203" y="0"/>
            <a:ext cx="8596668" cy="730469"/>
          </a:xfrm>
        </p:spPr>
        <p:txBody>
          <a:bodyPr/>
          <a:lstStyle/>
          <a:p>
            <a:pPr algn="ctr"/>
            <a:r>
              <a:rPr lang="mn-MN" b="1" dirty="0" smtClean="0">
                <a:latin typeface="Arial" panose="020B0604020202020204" pitchFamily="34" charset="0"/>
                <a:cs typeface="Arial" panose="020B0604020202020204" pitchFamily="34" charset="0"/>
              </a:rPr>
              <a:t>Сумын санхүүгийн байдлын тайлан</a:t>
            </a:r>
            <a:endParaRPr lang="en-US" b="1"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5274429"/>
              </p:ext>
            </p:extLst>
          </p:nvPr>
        </p:nvGraphicFramePr>
        <p:xfrm>
          <a:off x="718423" y="664842"/>
          <a:ext cx="10972800" cy="5844408"/>
        </p:xfrm>
        <a:graphic>
          <a:graphicData uri="http://schemas.openxmlformats.org/drawingml/2006/table">
            <a:tbl>
              <a:tblPr>
                <a:tableStyleId>{5940675A-B579-460E-94D1-54222C63F5DA}</a:tableStyleId>
              </a:tblPr>
              <a:tblGrid>
                <a:gridCol w="683941"/>
                <a:gridCol w="4995746"/>
                <a:gridCol w="2587083"/>
                <a:gridCol w="2706030"/>
              </a:tblGrid>
              <a:tr h="580587">
                <a:tc>
                  <a:txBody>
                    <a:bodyPr/>
                    <a:lstStyle/>
                    <a:p>
                      <a:pPr algn="ctr" fontAlgn="t"/>
                      <a:r>
                        <a:rPr lang="en-US" sz="2000" b="1" u="none" strike="noStrike" dirty="0">
                          <a:effectLst/>
                          <a:latin typeface="Arial" panose="020B0604020202020204" pitchFamily="34" charset="0"/>
                          <a:cs typeface="Arial" panose="020B0604020202020204" pitchFamily="34" charset="0"/>
                        </a:rPr>
                        <a:t> </a:t>
                      </a:r>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mn-MN" sz="2000" b="1" u="none" strike="noStrike" dirty="0">
                          <a:effectLst/>
                          <a:latin typeface="Arial" panose="020B0604020202020204" pitchFamily="34" charset="0"/>
                          <a:cs typeface="Arial" panose="020B0604020202020204" pitchFamily="34" charset="0"/>
                        </a:rPr>
                        <a:t> </a:t>
                      </a:r>
                      <a:r>
                        <a:rPr lang="mn-MN" sz="2000" b="1" u="none" strike="noStrike" dirty="0" smtClean="0">
                          <a:effectLst/>
                          <a:latin typeface="Arial" panose="020B0604020202020204" pitchFamily="34" charset="0"/>
                          <a:cs typeface="Arial" panose="020B0604020202020204" pitchFamily="34" charset="0"/>
                        </a:rPr>
                        <a:t>ҮЗҮҮЛЭЛТ </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mn-MN" sz="2000" b="1" u="none" strike="noStrike" dirty="0">
                          <a:effectLst/>
                          <a:latin typeface="Arial" panose="020B0604020202020204" pitchFamily="34" charset="0"/>
                          <a:cs typeface="Arial" panose="020B0604020202020204" pitchFamily="34" charset="0"/>
                        </a:rPr>
                        <a:t> Эхний </a:t>
                      </a:r>
                      <a:r>
                        <a:rPr lang="mn-MN" sz="2000" b="1" u="none" strike="noStrike" dirty="0" smtClean="0">
                          <a:effectLst/>
                          <a:latin typeface="Arial" panose="020B0604020202020204" pitchFamily="34" charset="0"/>
                          <a:cs typeface="Arial" panose="020B0604020202020204" pitchFamily="34" charset="0"/>
                        </a:rPr>
                        <a:t>үлдэгдэл </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mn-MN" sz="2000" b="1" u="none" strike="noStrike" dirty="0">
                          <a:effectLst/>
                          <a:latin typeface="Arial" panose="020B0604020202020204" pitchFamily="34" charset="0"/>
                          <a:cs typeface="Arial" panose="020B0604020202020204" pitchFamily="34" charset="0"/>
                        </a:rPr>
                        <a:t> Эцсийн </a:t>
                      </a:r>
                      <a:r>
                        <a:rPr lang="mn-MN" sz="2000" b="1" u="none" strike="noStrike" dirty="0" smtClean="0">
                          <a:effectLst/>
                          <a:latin typeface="Arial" panose="020B0604020202020204" pitchFamily="34" charset="0"/>
                          <a:cs typeface="Arial" panose="020B0604020202020204" pitchFamily="34" charset="0"/>
                        </a:rPr>
                        <a:t>үлдэгдэл </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0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dirty="0">
                          <a:effectLst/>
                          <a:latin typeface="Arial" panose="020B0604020202020204" pitchFamily="34" charset="0"/>
                          <a:cs typeface="Arial" panose="020B0604020202020204" pitchFamily="34" charset="0"/>
                        </a:rPr>
                        <a:t> НИЙТ </a:t>
                      </a:r>
                      <a:r>
                        <a:rPr lang="mn-MN" sz="2000" b="1" u="none" strike="noStrike" dirty="0" smtClean="0">
                          <a:effectLst/>
                          <a:latin typeface="Arial" panose="020B0604020202020204" pitchFamily="34" charset="0"/>
                          <a:cs typeface="Arial" panose="020B0604020202020204" pitchFamily="34" charset="0"/>
                        </a:rPr>
                        <a:t>ДүН </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r" fontAlgn="t"/>
                      <a:r>
                        <a:rPr lang="en-US" sz="2000" b="1" u="none" strike="noStrike">
                          <a:effectLst/>
                          <a:latin typeface="Arial" panose="020B0604020202020204" pitchFamily="34" charset="0"/>
                          <a:cs typeface="Arial" panose="020B0604020202020204" pitchFamily="34" charset="0"/>
                        </a:rPr>
                        <a:t>                                -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r" fontAlgn="t"/>
                      <a:r>
                        <a:rPr lang="en-US" sz="2000" b="1" u="none" strike="noStrike">
                          <a:effectLst/>
                          <a:latin typeface="Arial" panose="020B0604020202020204" pitchFamily="34" charset="0"/>
                          <a:cs typeface="Arial" panose="020B0604020202020204" pitchFamily="34" charset="0"/>
                        </a:rPr>
                        <a:t>                                  -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1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dirty="0">
                          <a:effectLst/>
                          <a:latin typeface="Arial" panose="020B0604020202020204" pitchFamily="34" charset="0"/>
                          <a:cs typeface="Arial" panose="020B0604020202020204" pitchFamily="34" charset="0"/>
                        </a:rPr>
                        <a:t>       ЭРГЭЛТИЙН ХЄРЄНГИЙН </a:t>
                      </a:r>
                      <a:r>
                        <a:rPr lang="mn-MN" sz="2000" b="1" u="none" strike="noStrike" dirty="0" smtClean="0">
                          <a:effectLst/>
                          <a:latin typeface="Arial" panose="020B0604020202020204" pitchFamily="34" charset="0"/>
                          <a:cs typeface="Arial" panose="020B0604020202020204" pitchFamily="34" charset="0"/>
                        </a:rPr>
                        <a:t>ДүН </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399,019,293.49</a:t>
                      </a:r>
                    </a:p>
                  </a:txBody>
                  <a:tcPr marL="9525" marR="9525" marT="9525" marB="0" anchor="ctr"/>
                </a:tc>
                <a:tc>
                  <a:txBody>
                    <a:bodyPr/>
                    <a:lstStyle/>
                    <a:p>
                      <a:pPr algn="ctr" fontAlgn="ctr"/>
                      <a:r>
                        <a:rPr lang="en-US" sz="2000" b="1" i="0" u="none" strike="noStrike" dirty="0">
                          <a:effectLst/>
                          <a:latin typeface="Arial Unicode MS"/>
                        </a:rPr>
                        <a:t>423,718,589.12</a:t>
                      </a:r>
                      <a:endParaRPr lang="en-US" sz="1000" b="1" i="0" u="none" strike="noStrike" dirty="0">
                        <a:effectLst/>
                        <a:latin typeface="Arial Unicode MS"/>
                      </a:endParaRPr>
                    </a:p>
                  </a:txBody>
                  <a:tcPr marL="9525" marR="9525" marT="9525" marB="0" anchor="ctr"/>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2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a:effectLst/>
                          <a:latin typeface="Arial" panose="020B0604020202020204" pitchFamily="34" charset="0"/>
                          <a:cs typeface="Arial" panose="020B0604020202020204" pitchFamily="34" charset="0"/>
                        </a:rPr>
                        <a:t>          МЄНГЄН ХЄРЄНГЄ </a:t>
                      </a:r>
                      <a:endParaRPr lang="mn-MN"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40,285,023.29</a:t>
                      </a:r>
                    </a:p>
                  </a:txBody>
                  <a:tcPr marL="9525" marR="9525" marT="9525" marB="0" anchor="ctr"/>
                </a:tc>
                <a:tc>
                  <a:txBody>
                    <a:bodyPr/>
                    <a:lstStyle/>
                    <a:p>
                      <a:pPr algn="ctr" fontAlgn="ctr"/>
                      <a:r>
                        <a:rPr lang="en-US" sz="2000" b="1" i="0" u="none" strike="noStrike" dirty="0">
                          <a:effectLst/>
                          <a:latin typeface="Arial Unicode MS"/>
                        </a:rPr>
                        <a:t>62,788,608.74</a:t>
                      </a:r>
                    </a:p>
                  </a:txBody>
                  <a:tcPr marL="9525" marR="9525" marT="9525" marB="0" anchor="ctr"/>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7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a:effectLst/>
                          <a:latin typeface="Arial" panose="020B0604020202020204" pitchFamily="34" charset="0"/>
                          <a:cs typeface="Arial" panose="020B0604020202020204" pitchFamily="34" charset="0"/>
                        </a:rPr>
                        <a:t>             Банкинд байгаа бэлэн мєнгє </a:t>
                      </a:r>
                      <a:endParaRPr lang="mn-MN"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t"/>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17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a:effectLst/>
                          <a:latin typeface="Arial" panose="020B0604020202020204" pitchFamily="34" charset="0"/>
                          <a:cs typeface="Arial" panose="020B0604020202020204" pitchFamily="34" charset="0"/>
                        </a:rPr>
                        <a:t>                Арилжааны банк дахь харилцах </a:t>
                      </a:r>
                      <a:endParaRPr lang="mn-MN"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t"/>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26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a:effectLst/>
                          <a:latin typeface="Arial" panose="020B0604020202020204" pitchFamily="34" charset="0"/>
                          <a:cs typeface="Arial" panose="020B0604020202020204" pitchFamily="34" charset="0"/>
                        </a:rPr>
                        <a:t>          АВЛАГА </a:t>
                      </a:r>
                      <a:endParaRPr lang="mn-MN"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176,850,464.23</a:t>
                      </a:r>
                    </a:p>
                  </a:txBody>
                  <a:tcPr marL="9525" marR="9525" marT="9525" marB="0" anchor="ctr"/>
                </a:tc>
                <a:tc>
                  <a:txBody>
                    <a:bodyPr/>
                    <a:lstStyle/>
                    <a:p>
                      <a:pPr algn="ctr" fontAlgn="ctr"/>
                      <a:r>
                        <a:rPr lang="en-US" sz="2000" b="1" i="0" u="none" strike="noStrike" dirty="0">
                          <a:effectLst/>
                          <a:latin typeface="Arial Unicode MS"/>
                        </a:rPr>
                        <a:t>152,843,433.33</a:t>
                      </a:r>
                    </a:p>
                  </a:txBody>
                  <a:tcPr marL="9525" marR="9525" marT="9525" marB="0" anchor="ctr"/>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33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a:effectLst/>
                          <a:latin typeface="Arial" panose="020B0604020202020204" pitchFamily="34" charset="0"/>
                          <a:cs typeface="Arial" panose="020B0604020202020204" pitchFamily="34" charset="0"/>
                        </a:rPr>
                        <a:t>             Бусад авлага </a:t>
                      </a:r>
                      <a:endParaRPr lang="mn-MN"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4,771,545.00</a:t>
                      </a:r>
                    </a:p>
                  </a:txBody>
                  <a:tcPr marL="9525" marR="9525" marT="9525" marB="0" anchor="ctr"/>
                </a:tc>
                <a:tc>
                  <a:txBody>
                    <a:bodyPr/>
                    <a:lstStyle/>
                    <a:p>
                      <a:pPr algn="ctr" fontAlgn="ctr"/>
                      <a:r>
                        <a:rPr lang="en-US" sz="2000" b="1" i="0" u="none" strike="noStrike" dirty="0">
                          <a:effectLst/>
                          <a:latin typeface="Arial Unicode MS"/>
                        </a:rPr>
                        <a:t>14,771,545.00</a:t>
                      </a:r>
                    </a:p>
                  </a:txBody>
                  <a:tcPr marL="9525" marR="9525" marT="9525" marB="0" anchor="ctr"/>
                </a:tc>
              </a:tr>
              <a:tr h="580587">
                <a:tc>
                  <a:txBody>
                    <a:bodyPr/>
                    <a:lstStyle/>
                    <a:p>
                      <a:pPr algn="ctr" fontAlgn="t"/>
                      <a:r>
                        <a:rPr lang="en-US" sz="2000" b="1" u="none" strike="noStrike">
                          <a:effectLst/>
                          <a:latin typeface="Arial" panose="020B0604020202020204" pitchFamily="34" charset="0"/>
                          <a:cs typeface="Arial" panose="020B0604020202020204" pitchFamily="34" charset="0"/>
                        </a:rPr>
                        <a:t> 35 </a:t>
                      </a:r>
                      <a:endParaRPr lang="en-US" sz="20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u="none" strike="noStrike" dirty="0">
                          <a:effectLst/>
                          <a:latin typeface="Arial" panose="020B0604020202020204" pitchFamily="34" charset="0"/>
                          <a:cs typeface="Arial" panose="020B0604020202020204" pitchFamily="34" charset="0"/>
                        </a:rPr>
                        <a:t>                Хувь </a:t>
                      </a:r>
                      <a:r>
                        <a:rPr lang="mn-MN" sz="2000" b="1" u="none" strike="noStrike" dirty="0" smtClean="0">
                          <a:effectLst/>
                          <a:latin typeface="Arial" panose="020B0604020202020204" pitchFamily="34" charset="0"/>
                          <a:cs typeface="Arial" panose="020B0604020202020204" pitchFamily="34" charset="0"/>
                        </a:rPr>
                        <a:t>хүмүүсээс </a:t>
                      </a:r>
                      <a:r>
                        <a:rPr lang="mn-MN" sz="2000" b="1" u="none" strike="noStrike" dirty="0">
                          <a:effectLst/>
                          <a:latin typeface="Arial" panose="020B0604020202020204" pitchFamily="34" charset="0"/>
                          <a:cs typeface="Arial" panose="020B0604020202020204" pitchFamily="34" charset="0"/>
                        </a:rPr>
                        <a:t>авах авлага </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172,078,919.23</a:t>
                      </a:r>
                    </a:p>
                  </a:txBody>
                  <a:tcPr marL="9525" marR="9525" marT="9525" marB="0" anchor="ctr"/>
                </a:tc>
                <a:tc>
                  <a:txBody>
                    <a:bodyPr/>
                    <a:lstStyle/>
                    <a:p>
                      <a:pPr algn="ctr" fontAlgn="ctr"/>
                      <a:r>
                        <a:rPr lang="en-US" sz="2000" b="1" i="0" u="none" strike="noStrike" dirty="0">
                          <a:effectLst/>
                          <a:latin typeface="Arial Unicode MS"/>
                        </a:rPr>
                        <a:t>136,840,077.72</a:t>
                      </a:r>
                    </a:p>
                  </a:txBody>
                  <a:tcPr marL="9525" marR="9525" marT="9525" marB="0" anchor="ctr"/>
                </a:tc>
              </a:tr>
              <a:tr h="580587">
                <a:tc>
                  <a:txBody>
                    <a:bodyPr/>
                    <a:lstStyle/>
                    <a:p>
                      <a:pPr algn="ctr" fontAlgn="t"/>
                      <a:r>
                        <a:rPr lang="en-US" sz="2000" b="1" i="0" u="none" strike="noStrike" dirty="0" smtClean="0">
                          <a:effectLst/>
                          <a:latin typeface="Arial" panose="020B0604020202020204" pitchFamily="34" charset="0"/>
                          <a:cs typeface="Arial" panose="020B0604020202020204" pitchFamily="34" charset="0"/>
                        </a:rPr>
                        <a:t>36</a:t>
                      </a:r>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2000" b="1" i="0" u="none" strike="noStrike" dirty="0" smtClean="0">
                          <a:effectLst/>
                          <a:latin typeface="Arial" panose="020B0604020202020204" pitchFamily="34" charset="0"/>
                          <a:cs typeface="Arial" panose="020B0604020202020204" pitchFamily="34" charset="0"/>
                        </a:rPr>
                        <a:t>                Зээлийн</a:t>
                      </a:r>
                      <a:r>
                        <a:rPr lang="mn-MN" sz="2000" b="1" i="0" u="none" strike="noStrike" baseline="0" dirty="0" smtClean="0">
                          <a:effectLst/>
                          <a:latin typeface="Arial" panose="020B0604020202020204" pitchFamily="34" charset="0"/>
                          <a:cs typeface="Arial" panose="020B0604020202020204" pitchFamily="34" charset="0"/>
                        </a:rPr>
                        <a:t> хүүгийн авлага</a:t>
                      </a:r>
                      <a:endParaRPr lang="mn-MN"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c>
                  <a:txBody>
                    <a:bodyPr/>
                    <a:lstStyle/>
                    <a:p>
                      <a:pPr algn="ctr" fontAlgn="ctr"/>
                      <a:r>
                        <a:rPr lang="en-US" sz="2000" b="0" i="0" u="none" strike="noStrike" dirty="0">
                          <a:effectLst/>
                          <a:latin typeface="Arial Unicode MS"/>
                        </a:rPr>
                        <a:t>1,231,810.61</a:t>
                      </a:r>
                    </a:p>
                  </a:txBody>
                  <a:tcPr marL="9525" marR="9525" marT="9525" marB="0" anchor="ctr"/>
                </a:tc>
              </a:tr>
            </a:tbl>
          </a:graphicData>
        </a:graphic>
      </p:graphicFrame>
    </p:spTree>
    <p:extLst>
      <p:ext uri="{BB962C8B-B14F-4D97-AF65-F5344CB8AC3E}">
        <p14:creationId xmlns:p14="http://schemas.microsoft.com/office/powerpoint/2010/main" val="34014125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817498768"/>
              </p:ext>
            </p:extLst>
          </p:nvPr>
        </p:nvGraphicFramePr>
        <p:xfrm>
          <a:off x="488731" y="614858"/>
          <a:ext cx="11382703" cy="6117020"/>
        </p:xfrm>
        <a:graphic>
          <a:graphicData uri="http://schemas.openxmlformats.org/drawingml/2006/table">
            <a:tbl>
              <a:tblPr>
                <a:tableStyleId>{5940675A-B579-460E-94D1-54222C63F5DA}</a:tableStyleId>
              </a:tblPr>
              <a:tblGrid>
                <a:gridCol w="709491"/>
                <a:gridCol w="5182369"/>
                <a:gridCol w="2683728"/>
                <a:gridCol w="2807115"/>
              </a:tblGrid>
              <a:tr h="470540">
                <a:tc>
                  <a:txBody>
                    <a:bodyPr/>
                    <a:lstStyle/>
                    <a:p>
                      <a:pPr algn="ctr" fontAlgn="t"/>
                      <a:r>
                        <a:rPr lang="en-US" sz="1800" b="1" u="none" strike="noStrike" dirty="0">
                          <a:effectLst/>
                          <a:latin typeface="Arial" panose="020B0604020202020204" pitchFamily="34" charset="0"/>
                          <a:cs typeface="Arial" panose="020B0604020202020204" pitchFamily="34" charset="0"/>
                        </a:rPr>
                        <a:t> 59 </a:t>
                      </a:r>
                      <a:endParaRPr lang="en-US" sz="1800" b="1" i="0" u="none" strike="noStrike" dirty="0">
                        <a:effectLst/>
                        <a:latin typeface="Arial" panose="020B0604020202020204" pitchFamily="34" charset="0"/>
                        <a:cs typeface="Arial" panose="020B0604020202020204" pitchFamily="34" charset="0"/>
                      </a:endParaRPr>
                    </a:p>
                  </a:txBody>
                  <a:tcPr marL="9525" marR="9525" marT="9525" marB="0">
                    <a:solidFill>
                      <a:schemeClr val="accent1">
                        <a:lumMod val="40000"/>
                        <a:lumOff val="60000"/>
                      </a:schemeClr>
                    </a:solidFill>
                  </a:tcPr>
                </a:tc>
                <a:tc>
                  <a:txBody>
                    <a:bodyPr/>
                    <a:lstStyle/>
                    <a:p>
                      <a:pPr algn="l" fontAlgn="t"/>
                      <a:r>
                        <a:rPr lang="mn-MN" sz="1800" b="1" u="none" strike="noStrike">
                          <a:effectLst/>
                          <a:latin typeface="Arial" panose="020B0604020202020204" pitchFamily="34" charset="0"/>
                          <a:cs typeface="Arial" panose="020B0604020202020204" pitchFamily="34" charset="0"/>
                        </a:rPr>
                        <a:t>          БАРАА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solidFill>
                      <a:schemeClr val="accent1">
                        <a:lumMod val="40000"/>
                        <a:lumOff val="60000"/>
                      </a:schemeClr>
                    </a:solidFill>
                  </a:tcPr>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181,883,805.97</a:t>
                      </a:r>
                    </a:p>
                  </a:txBody>
                  <a:tcPr marL="9525" marR="9525" marT="9525" marB="0" anchor="ctr">
                    <a:solidFill>
                      <a:schemeClr val="accent1">
                        <a:lumMod val="40000"/>
                        <a:lumOff val="60000"/>
                      </a:schemeClr>
                    </a:solidFill>
                  </a:tcPr>
                </a:tc>
                <a:tc>
                  <a:txBody>
                    <a:bodyPr/>
                    <a:lstStyle/>
                    <a:p>
                      <a:pPr algn="ctr" fontAlgn="ctr"/>
                      <a:r>
                        <a:rPr lang="en-US" sz="2000" b="1" i="0" u="none" strike="noStrike" dirty="0">
                          <a:effectLst/>
                          <a:latin typeface="Arial Unicode MS"/>
                        </a:rPr>
                        <a:t>172,836,547.05</a:t>
                      </a:r>
                    </a:p>
                  </a:txBody>
                  <a:tcPr marL="9525" marR="9525" marT="9525" marB="0" anchor="ctr">
                    <a:solidFill>
                      <a:schemeClr val="accent1">
                        <a:lumMod val="40000"/>
                        <a:lumOff val="60000"/>
                      </a:schemeClr>
                    </a:solidFill>
                  </a:tcP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60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dirty="0">
                          <a:effectLst/>
                          <a:latin typeface="Arial" panose="020B0604020202020204" pitchFamily="34" charset="0"/>
                          <a:cs typeface="Arial" panose="020B0604020202020204" pitchFamily="34" charset="0"/>
                        </a:rPr>
                        <a:t>             Тїїхий эд материал </a:t>
                      </a:r>
                      <a:endParaRPr lang="mn-MN" sz="18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18,287,203.77</a:t>
                      </a:r>
                    </a:p>
                  </a:txBody>
                  <a:tcPr marL="9525" marR="9525" marT="9525" marB="0" anchor="ctr"/>
                </a:tc>
                <a:tc>
                  <a:txBody>
                    <a:bodyPr/>
                    <a:lstStyle/>
                    <a:p>
                      <a:pPr algn="ctr" fontAlgn="ctr"/>
                      <a:r>
                        <a:rPr lang="en-US" sz="2000" b="1" i="0" u="none" strike="noStrike" dirty="0">
                          <a:effectLst/>
                          <a:latin typeface="Arial Unicode MS"/>
                        </a:rPr>
                        <a:t>17,559,095.85</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61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Тусгай зориулалттай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10,472,622.35</a:t>
                      </a:r>
                    </a:p>
                  </a:txBody>
                  <a:tcPr marL="9525" marR="9525" marT="9525" marB="0" anchor="ctr"/>
                </a:tc>
                <a:tc>
                  <a:txBody>
                    <a:bodyPr/>
                    <a:lstStyle/>
                    <a:p>
                      <a:pPr algn="ctr" fontAlgn="ctr"/>
                      <a:r>
                        <a:rPr lang="en-US" sz="2000" b="0" i="0" u="none" strike="noStrike" dirty="0">
                          <a:effectLst/>
                          <a:latin typeface="Arial Unicode MS"/>
                        </a:rPr>
                        <a:t>9,724,322.35</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62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Эм боох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7,814,581.42</a:t>
                      </a:r>
                    </a:p>
                  </a:txBody>
                  <a:tcPr marL="9525" marR="9525" marT="9525" marB="0" anchor="ctr"/>
                </a:tc>
                <a:tc>
                  <a:txBody>
                    <a:bodyPr/>
                    <a:lstStyle/>
                    <a:p>
                      <a:pPr algn="ctr" fontAlgn="ctr"/>
                      <a:r>
                        <a:rPr lang="en-US" sz="2000" b="0" i="0" u="none" strike="noStrike" dirty="0">
                          <a:effectLst/>
                          <a:latin typeface="Arial Unicode MS"/>
                        </a:rPr>
                        <a:t>7,834,773.50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65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dirty="0">
                          <a:effectLst/>
                          <a:latin typeface="Arial" panose="020B0604020202020204" pitchFamily="34" charset="0"/>
                          <a:cs typeface="Arial" panose="020B0604020202020204" pitchFamily="34" charset="0"/>
                        </a:rPr>
                        <a:t>             Хангамжийн материал </a:t>
                      </a:r>
                      <a:endParaRPr lang="mn-MN" sz="18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94,535,502.20</a:t>
                      </a:r>
                    </a:p>
                  </a:txBody>
                  <a:tcPr marL="9525" marR="9525" marT="9525" marB="0" anchor="ctr"/>
                </a:tc>
                <a:tc>
                  <a:txBody>
                    <a:bodyPr/>
                    <a:lstStyle/>
                    <a:p>
                      <a:pPr algn="ctr" fontAlgn="ctr"/>
                      <a:r>
                        <a:rPr lang="en-US" sz="2000" b="1" i="0" u="none" strike="noStrike" dirty="0">
                          <a:effectLst/>
                          <a:latin typeface="Arial Unicode MS"/>
                        </a:rPr>
                        <a:t>78,891,351.20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66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dirty="0">
                          <a:effectLst/>
                          <a:latin typeface="Arial" panose="020B0604020202020204" pitchFamily="34" charset="0"/>
                          <a:cs typeface="Arial" panose="020B0604020202020204" pitchFamily="34" charset="0"/>
                        </a:rPr>
                        <a:t>                Бичиг хэргийн материал </a:t>
                      </a:r>
                      <a:endParaRPr lang="mn-MN" sz="18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589,450.00</a:t>
                      </a:r>
                    </a:p>
                  </a:txBody>
                  <a:tcPr marL="9525" marR="9525" marT="9525" marB="0" anchor="ctr"/>
                </a:tc>
                <a:tc>
                  <a:txBody>
                    <a:bodyPr/>
                    <a:lstStyle/>
                    <a:p>
                      <a:pPr algn="ctr" fontAlgn="ctr"/>
                      <a:r>
                        <a:rPr lang="en-US" sz="1800" b="0" i="0" u="none" strike="noStrike" dirty="0">
                          <a:effectLst/>
                          <a:latin typeface="Arial Unicode MS"/>
                        </a:rPr>
                        <a:t>446,000.00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67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Аж ахуйн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57,537,315.20</a:t>
                      </a:r>
                    </a:p>
                  </a:txBody>
                  <a:tcPr marL="9525" marR="9525" marT="9525" marB="0" anchor="ctr"/>
                </a:tc>
                <a:tc>
                  <a:txBody>
                    <a:bodyPr/>
                    <a:lstStyle/>
                    <a:p>
                      <a:pPr algn="ctr" fontAlgn="ctr"/>
                      <a:r>
                        <a:rPr lang="en-US" sz="2000" b="0" i="0" u="none" strike="noStrike" dirty="0">
                          <a:effectLst/>
                          <a:latin typeface="Arial Unicode MS"/>
                        </a:rPr>
                        <a:t>59,953,745.20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68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Сэлбэг хэрэгсэл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en-US" sz="2000" b="1" u="none" strike="noStrike" dirty="0">
                          <a:effectLst/>
                          <a:latin typeface="Arial" panose="020B0604020202020204" pitchFamily="34" charset="0"/>
                          <a:cs typeface="Arial" panose="020B0604020202020204" pitchFamily="34" charset="0"/>
                        </a:rPr>
                        <a:t>                                  -   </a:t>
                      </a:r>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en-US" sz="2000" b="1" u="none" strike="noStrike" dirty="0">
                          <a:effectLst/>
                          <a:latin typeface="Arial" panose="020B0604020202020204" pitchFamily="34" charset="0"/>
                          <a:cs typeface="Arial" panose="020B0604020202020204" pitchFamily="34" charset="0"/>
                        </a:rPr>
                        <a:t>                                  -   </a:t>
                      </a:r>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69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Тїлш, шатах тослох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17,209,000.00</a:t>
                      </a:r>
                    </a:p>
                  </a:txBody>
                  <a:tcPr marL="9525" marR="9525" marT="9525" marB="0" anchor="ctr"/>
                </a:tc>
                <a:tc>
                  <a:txBody>
                    <a:bodyPr/>
                    <a:lstStyle/>
                    <a:p>
                      <a:pPr algn="ctr" fontAlgn="ctr"/>
                      <a:r>
                        <a:rPr lang="en-US" sz="2000" b="0" i="0" u="none" strike="noStrike" dirty="0">
                          <a:effectLst/>
                          <a:latin typeface="Arial Unicode MS"/>
                        </a:rPr>
                        <a:t>10,369,550.00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70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Барилгын засварын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en-US" sz="2000" b="1" u="none" strike="noStrike" dirty="0">
                          <a:effectLst/>
                          <a:latin typeface="Arial" panose="020B0604020202020204" pitchFamily="34" charset="0"/>
                          <a:cs typeface="Arial" panose="020B0604020202020204" pitchFamily="34" charset="0"/>
                        </a:rPr>
                        <a:t>                                  -   </a:t>
                      </a:r>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t"/>
                      <a:r>
                        <a:rPr lang="en-US" sz="2000" b="1" u="none" strike="noStrike" dirty="0">
                          <a:effectLst/>
                          <a:latin typeface="Arial" panose="020B0604020202020204" pitchFamily="34" charset="0"/>
                          <a:cs typeface="Arial" panose="020B0604020202020204" pitchFamily="34" charset="0"/>
                        </a:rPr>
                        <a:t>                                  -   </a:t>
                      </a:r>
                      <a:endParaRPr lang="en-US" sz="2000" b="1" i="0" u="none" strike="noStrike" dirty="0">
                        <a:effectLst/>
                        <a:latin typeface="Arial" panose="020B0604020202020204" pitchFamily="34" charset="0"/>
                        <a:cs typeface="Arial" panose="020B0604020202020204" pitchFamily="34" charset="0"/>
                      </a:endParaRPr>
                    </a:p>
                  </a:txBody>
                  <a:tcPr marL="9525" marR="9525" marT="9525" marB="0"/>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71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Хїнсний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18,902,068.00</a:t>
                      </a:r>
                    </a:p>
                  </a:txBody>
                  <a:tcPr marL="9525" marR="9525" marT="9525" marB="0" anchor="ctr"/>
                </a:tc>
                <a:tc>
                  <a:txBody>
                    <a:bodyPr/>
                    <a:lstStyle/>
                    <a:p>
                      <a:pPr algn="ctr" fontAlgn="ctr"/>
                      <a:r>
                        <a:rPr lang="en-US" sz="2000" b="0" i="0" u="none" strike="noStrike" dirty="0">
                          <a:effectLst/>
                          <a:latin typeface="Arial Unicode MS"/>
                        </a:rPr>
                        <a:t>7,864,387.00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72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Бусад хангамжийн материал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297,669.00</a:t>
                      </a:r>
                    </a:p>
                  </a:txBody>
                  <a:tcPr marL="9525" marR="9525" marT="9525" marB="0" anchor="ctr"/>
                </a:tc>
                <a:tc>
                  <a:txBody>
                    <a:bodyPr/>
                    <a:lstStyle/>
                    <a:p>
                      <a:pPr algn="ctr" fontAlgn="ctr"/>
                      <a:r>
                        <a:rPr lang="en-US" sz="2000" b="0" i="0" u="none" strike="noStrike" dirty="0">
                          <a:effectLst/>
                          <a:latin typeface="Arial Unicode MS"/>
                        </a:rPr>
                        <a:t>257,669.00</a:t>
                      </a:r>
                    </a:p>
                  </a:txBody>
                  <a:tcPr marL="9525" marR="9525" marT="9525" marB="0" anchor="ctr"/>
                </a:tc>
              </a:tr>
              <a:tr h="470540">
                <a:tc>
                  <a:txBody>
                    <a:bodyPr/>
                    <a:lstStyle/>
                    <a:p>
                      <a:pPr algn="ctr" fontAlgn="t"/>
                      <a:r>
                        <a:rPr lang="en-US" sz="1800" b="1" u="none" strike="noStrike">
                          <a:effectLst/>
                          <a:latin typeface="Arial" panose="020B0604020202020204" pitchFamily="34" charset="0"/>
                          <a:cs typeface="Arial" panose="020B0604020202020204" pitchFamily="34" charset="0"/>
                        </a:rPr>
                        <a:t> 74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Мал амьтад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69,061,100.00</a:t>
                      </a:r>
                    </a:p>
                  </a:txBody>
                  <a:tcPr marL="9525" marR="9525" marT="9525" marB="0" anchor="ctr"/>
                </a:tc>
                <a:tc>
                  <a:txBody>
                    <a:bodyPr/>
                    <a:lstStyle/>
                    <a:p>
                      <a:pPr algn="ctr" fontAlgn="ctr"/>
                      <a:r>
                        <a:rPr lang="en-US" sz="2000" b="0" i="0" u="none" strike="noStrike" dirty="0">
                          <a:effectLst/>
                          <a:latin typeface="Arial Unicode MS"/>
                        </a:rPr>
                        <a:t>76,386,100.00</a:t>
                      </a:r>
                    </a:p>
                  </a:txBody>
                  <a:tcPr marL="9525" marR="9525" marT="9525" marB="0" anchor="ctr"/>
                </a:tc>
              </a:tr>
            </a:tbl>
          </a:graphicData>
        </a:graphic>
      </p:graphicFrame>
      <p:sp>
        <p:nvSpPr>
          <p:cNvPr id="4" name="Title 1"/>
          <p:cNvSpPr>
            <a:spLocks noGrp="1"/>
          </p:cNvSpPr>
          <p:nvPr>
            <p:ph type="title"/>
          </p:nvPr>
        </p:nvSpPr>
        <p:spPr>
          <a:xfrm>
            <a:off x="677334" y="0"/>
            <a:ext cx="10437356" cy="614855"/>
          </a:xfrm>
        </p:spPr>
        <p:txBody>
          <a:bodyPr>
            <a:normAutofit fontScale="90000"/>
          </a:bodyPr>
          <a:lstStyle/>
          <a:p>
            <a:pPr algn="ctr"/>
            <a:r>
              <a:rPr lang="mn-MN" b="1" dirty="0" smtClean="0">
                <a:latin typeface="Arial" panose="020B0604020202020204" pitchFamily="34" charset="0"/>
                <a:cs typeface="Arial" panose="020B0604020202020204" pitchFamily="34" charset="0"/>
              </a:rPr>
              <a:t>Сумын санхүүгийн байдлын тайлан</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50119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497141" y="1"/>
            <a:ext cx="8596668" cy="646386"/>
          </a:xfrm>
        </p:spPr>
        <p:txBody>
          <a:bodyPr/>
          <a:lstStyle/>
          <a:p>
            <a:pPr algn="ctr"/>
            <a:r>
              <a:rPr lang="mn-MN" b="1" dirty="0" smtClean="0">
                <a:latin typeface="Arial" panose="020B0604020202020204" pitchFamily="34" charset="0"/>
                <a:cs typeface="Arial" panose="020B0604020202020204" pitchFamily="34" charset="0"/>
              </a:rPr>
              <a:t>Сумын санхүүгийн байдлын тайлан</a:t>
            </a:r>
            <a:endParaRPr lang="en-US" b="1" dirty="0">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620761641"/>
              </p:ext>
            </p:extLst>
          </p:nvPr>
        </p:nvGraphicFramePr>
        <p:xfrm>
          <a:off x="674521" y="566537"/>
          <a:ext cx="11319643" cy="5732630"/>
        </p:xfrm>
        <a:graphic>
          <a:graphicData uri="http://schemas.openxmlformats.org/drawingml/2006/table">
            <a:tbl>
              <a:tblPr>
                <a:tableStyleId>{5940675A-B579-460E-94D1-54222C63F5DA}</a:tableStyleId>
              </a:tblPr>
              <a:tblGrid>
                <a:gridCol w="705561"/>
                <a:gridCol w="5153659"/>
                <a:gridCol w="2668858"/>
                <a:gridCol w="2791565"/>
              </a:tblGrid>
              <a:tr h="502608">
                <a:tc>
                  <a:txBody>
                    <a:bodyPr/>
                    <a:lstStyle/>
                    <a:p>
                      <a:pPr algn="ctr" fontAlgn="t"/>
                      <a:r>
                        <a:rPr lang="en-US" sz="1800" b="1" u="none" strike="noStrike" dirty="0">
                          <a:effectLst/>
                          <a:latin typeface="Arial" panose="020B0604020202020204" pitchFamily="34" charset="0"/>
                          <a:cs typeface="Arial" panose="020B0604020202020204" pitchFamily="34" charset="0"/>
                        </a:rPr>
                        <a:t> 105 </a:t>
                      </a:r>
                      <a:endParaRPr lang="en-US" sz="18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ЇНДСЭН ХЄРЄНГЄ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1,999,511,716.90</a:t>
                      </a:r>
                    </a:p>
                  </a:txBody>
                  <a:tcPr marL="9525" marR="9525" marT="9525" marB="0" anchor="ctr"/>
                </a:tc>
                <a:tc>
                  <a:txBody>
                    <a:bodyPr/>
                    <a:lstStyle/>
                    <a:p>
                      <a:pPr algn="ctr" fontAlgn="ctr"/>
                      <a:r>
                        <a:rPr lang="en-US" sz="2000" b="1" i="0" u="none" strike="noStrike" dirty="0">
                          <a:effectLst/>
                          <a:latin typeface="Arial Unicode MS"/>
                        </a:rPr>
                        <a:t>2,036,162,962.63</a:t>
                      </a:r>
                    </a:p>
                  </a:txBody>
                  <a:tcPr marL="9525" marR="9525" marT="9525" marB="0" anchor="ctr"/>
                </a:tc>
              </a:tr>
              <a:tr h="353735">
                <a:tc>
                  <a:txBody>
                    <a:bodyPr/>
                    <a:lstStyle/>
                    <a:p>
                      <a:pPr algn="ctr" fontAlgn="t"/>
                      <a:r>
                        <a:rPr lang="en-US" sz="1800" b="1" u="none" strike="noStrike">
                          <a:effectLst/>
                          <a:latin typeface="Arial" panose="020B0604020202020204" pitchFamily="34" charset="0"/>
                          <a:cs typeface="Arial" panose="020B0604020202020204" pitchFamily="34" charset="0"/>
                        </a:rPr>
                        <a:t> 108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Барилга, байгууламж, орон сууц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2,712,618,877.00</a:t>
                      </a:r>
                    </a:p>
                  </a:txBody>
                  <a:tcPr marL="9525" marR="9525" marT="9525" marB="0" anchor="ctr"/>
                </a:tc>
                <a:tc>
                  <a:txBody>
                    <a:bodyPr/>
                    <a:lstStyle/>
                    <a:p>
                      <a:pPr algn="ctr" fontAlgn="ctr"/>
                      <a:r>
                        <a:rPr lang="en-US" sz="2000" b="0" i="0" u="none" strike="noStrike" dirty="0">
                          <a:effectLst/>
                          <a:latin typeface="Arial Unicode MS"/>
                        </a:rPr>
                        <a:t>2,719,213,376.00</a:t>
                      </a:r>
                    </a:p>
                  </a:txBody>
                  <a:tcPr marL="9525" marR="9525" marT="9525" marB="0" anchor="ctr"/>
                </a:tc>
              </a:tr>
              <a:tr h="603634">
                <a:tc>
                  <a:txBody>
                    <a:bodyPr/>
                    <a:lstStyle/>
                    <a:p>
                      <a:pPr algn="ctr" fontAlgn="t"/>
                      <a:r>
                        <a:rPr lang="en-US" sz="1800" b="1" u="none" strike="noStrike">
                          <a:effectLst/>
                          <a:latin typeface="Arial" panose="020B0604020202020204" pitchFamily="34" charset="0"/>
                          <a:cs typeface="Arial" panose="020B0604020202020204" pitchFamily="34" charset="0"/>
                        </a:rPr>
                        <a:t> 110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Авто-тээврийн хэрэгсэл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000" b="0" i="0" u="none" strike="noStrike" dirty="0" smtClean="0">
                          <a:effectLst/>
                          <a:latin typeface="Arial" panose="020B0604020202020204" pitchFamily="34" charset="0"/>
                          <a:ea typeface="Arial Unicode MS" panose="020B0604020202020204" pitchFamily="34" charset="-128"/>
                          <a:cs typeface="Arial" panose="020B0604020202020204" pitchFamily="34" charset="0"/>
                        </a:rPr>
                        <a:t>199,755,886.00</a:t>
                      </a:r>
                    </a:p>
                  </a:txBody>
                  <a:tcPr marL="9525" marR="9525" marT="9525" marB="0" anchor="ctr"/>
                </a:tc>
                <a:tc>
                  <a:txBody>
                    <a:bodyPr/>
                    <a:lstStyle/>
                    <a:p>
                      <a:pPr algn="ctr" fontAlgn="ctr"/>
                      <a:r>
                        <a:rPr lang="en-US" sz="2000" b="0" i="0" u="none" strike="noStrike" dirty="0">
                          <a:effectLst/>
                          <a:latin typeface="Arial Unicode MS"/>
                        </a:rPr>
                        <a:t>208,210,046.00</a:t>
                      </a:r>
                    </a:p>
                  </a:txBody>
                  <a:tcPr marL="9525" marR="9525" marT="9525" marB="0" anchor="ctr"/>
                </a:tc>
              </a:tr>
              <a:tr h="603634">
                <a:tc>
                  <a:txBody>
                    <a:bodyPr/>
                    <a:lstStyle/>
                    <a:p>
                      <a:pPr algn="ctr" fontAlgn="t"/>
                      <a:r>
                        <a:rPr lang="en-US" sz="1800" b="1" u="none" strike="noStrike">
                          <a:effectLst/>
                          <a:latin typeface="Arial" panose="020B0604020202020204" pitchFamily="34" charset="0"/>
                          <a:cs typeface="Arial" panose="020B0604020202020204" pitchFamily="34" charset="0"/>
                        </a:rPr>
                        <a:t> 112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Машин тоног тєхєєрємж(компьютер)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000" b="0" i="0" u="none" strike="noStrike" dirty="0" smtClean="0">
                          <a:effectLst/>
                          <a:latin typeface="Arial" panose="020B0604020202020204" pitchFamily="34" charset="0"/>
                          <a:ea typeface="Arial Unicode MS" panose="020B0604020202020204" pitchFamily="34" charset="-128"/>
                          <a:cs typeface="Arial" panose="020B0604020202020204" pitchFamily="34" charset="0"/>
                        </a:rPr>
                        <a:t>451,571,749.40</a:t>
                      </a:r>
                    </a:p>
                  </a:txBody>
                  <a:tcPr marL="9525" marR="9525" marT="9525" marB="0" anchor="ctr"/>
                </a:tc>
                <a:tc>
                  <a:txBody>
                    <a:bodyPr/>
                    <a:lstStyle/>
                    <a:p>
                      <a:pPr algn="ctr" fontAlgn="ctr"/>
                      <a:r>
                        <a:rPr lang="en-US" sz="2000" b="0" i="0" u="none" strike="noStrike" dirty="0">
                          <a:effectLst/>
                          <a:latin typeface="Arial Unicode MS"/>
                        </a:rPr>
                        <a:t>540,215,402.40</a:t>
                      </a:r>
                    </a:p>
                  </a:txBody>
                  <a:tcPr marL="9525" marR="9525" marT="9525" marB="0" anchor="ctr"/>
                </a:tc>
              </a:tr>
              <a:tr h="306460">
                <a:tc>
                  <a:txBody>
                    <a:bodyPr/>
                    <a:lstStyle/>
                    <a:p>
                      <a:pPr algn="ctr" fontAlgn="t"/>
                      <a:r>
                        <a:rPr lang="en-US" sz="1800" b="1" u="none" strike="noStrike">
                          <a:effectLst/>
                          <a:latin typeface="Arial" panose="020B0604020202020204" pitchFamily="34" charset="0"/>
                          <a:cs typeface="Arial" panose="020B0604020202020204" pitchFamily="34" charset="0"/>
                        </a:rPr>
                        <a:t> 113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Хуримтлагдсан элэгдэл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r>
              <a:tr h="603634">
                <a:tc>
                  <a:txBody>
                    <a:bodyPr/>
                    <a:lstStyle/>
                    <a:p>
                      <a:pPr algn="ctr" fontAlgn="t"/>
                      <a:r>
                        <a:rPr lang="en-US" sz="1800" b="1" u="none" strike="noStrike">
                          <a:effectLst/>
                          <a:latin typeface="Arial" panose="020B0604020202020204" pitchFamily="34" charset="0"/>
                          <a:cs typeface="Arial" panose="020B0604020202020204" pitchFamily="34" charset="0"/>
                        </a:rPr>
                        <a:t> 114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ru-RU" sz="1800" b="1" u="none" strike="noStrike">
                          <a:effectLst/>
                          <a:latin typeface="Arial" panose="020B0604020202020204" pitchFamily="34" charset="0"/>
                          <a:cs typeface="Arial" panose="020B0604020202020204" pitchFamily="34" charset="0"/>
                        </a:rPr>
                        <a:t>                Тавилга, аж ахуйн эд хогшил </a:t>
                      </a:r>
                      <a:endParaRPr lang="ru-RU"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2000" b="0" i="0" u="none" strike="noStrike" dirty="0" smtClean="0">
                          <a:effectLst/>
                          <a:latin typeface="Arial" panose="020B0604020202020204" pitchFamily="34" charset="0"/>
                          <a:ea typeface="Arial Unicode MS" panose="020B0604020202020204" pitchFamily="34" charset="-128"/>
                          <a:cs typeface="Arial" panose="020B0604020202020204" pitchFamily="34" charset="0"/>
                        </a:rPr>
                        <a:t>149,997,059.07</a:t>
                      </a:r>
                    </a:p>
                  </a:txBody>
                  <a:tcPr marL="9525" marR="9525" marT="9525" marB="0" anchor="ctr"/>
                </a:tc>
                <a:tc>
                  <a:txBody>
                    <a:bodyPr/>
                    <a:lstStyle/>
                    <a:p>
                      <a:pPr algn="ctr" fontAlgn="ctr"/>
                      <a:r>
                        <a:rPr lang="en-US" sz="2000" b="0" i="0" u="none" strike="noStrike" dirty="0">
                          <a:effectLst/>
                          <a:latin typeface="Arial Unicode MS"/>
                        </a:rPr>
                        <a:t>166,679,059.07</a:t>
                      </a:r>
                    </a:p>
                  </a:txBody>
                  <a:tcPr marL="9525" marR="9525" marT="9525" marB="0" anchor="ctr"/>
                </a:tc>
              </a:tr>
              <a:tr h="353735">
                <a:tc>
                  <a:txBody>
                    <a:bodyPr/>
                    <a:lstStyle/>
                    <a:p>
                      <a:pPr algn="ctr" fontAlgn="t"/>
                      <a:r>
                        <a:rPr lang="en-US" sz="1800" b="1" u="none" strike="noStrike" dirty="0">
                          <a:effectLst/>
                          <a:latin typeface="Arial" panose="020B0604020202020204" pitchFamily="34" charset="0"/>
                          <a:cs typeface="Arial" panose="020B0604020202020204" pitchFamily="34" charset="0"/>
                        </a:rPr>
                        <a:t> 121 </a:t>
                      </a:r>
                      <a:endParaRPr lang="en-US" sz="18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Бусад їндсэн хєрєнгє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511,380,663.00</a:t>
                      </a:r>
                    </a:p>
                  </a:txBody>
                  <a:tcPr marL="9525" marR="9525" marT="9525" marB="0" anchor="ctr"/>
                </a:tc>
                <a:tc>
                  <a:txBody>
                    <a:bodyPr/>
                    <a:lstStyle/>
                    <a:p>
                      <a:pPr algn="ctr" fontAlgn="ctr"/>
                      <a:r>
                        <a:rPr lang="en-US" sz="2000" b="0" i="0" u="none" strike="noStrike" dirty="0">
                          <a:effectLst/>
                          <a:latin typeface="Arial Unicode MS"/>
                        </a:rPr>
                        <a:t>531,634,613.00</a:t>
                      </a:r>
                    </a:p>
                  </a:txBody>
                  <a:tcPr marL="9525" marR="9525" marT="9525" marB="0" anchor="ctr"/>
                </a:tc>
              </a:tr>
              <a:tr h="306460">
                <a:tc>
                  <a:txBody>
                    <a:bodyPr/>
                    <a:lstStyle/>
                    <a:p>
                      <a:pPr algn="ctr" fontAlgn="t"/>
                      <a:r>
                        <a:rPr lang="en-US" sz="1800" b="1" u="none" strike="noStrike">
                          <a:effectLst/>
                          <a:latin typeface="Arial" panose="020B0604020202020204" pitchFamily="34" charset="0"/>
                          <a:cs typeface="Arial" panose="020B0604020202020204" pitchFamily="34" charset="0"/>
                        </a:rPr>
                        <a:t> 122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Хуримтлагдсан элэгдэл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r>
              <a:tr h="353735">
                <a:tc>
                  <a:txBody>
                    <a:bodyPr/>
                    <a:lstStyle/>
                    <a:p>
                      <a:pPr algn="ctr" fontAlgn="t"/>
                      <a:r>
                        <a:rPr lang="en-US" sz="1800" b="1" u="none" strike="noStrike">
                          <a:effectLst/>
                          <a:latin typeface="Arial" panose="020B0604020202020204" pitchFamily="34" charset="0"/>
                          <a:cs typeface="Arial" panose="020B0604020202020204" pitchFamily="34" charset="0"/>
                        </a:rPr>
                        <a:t> 124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Ном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26,177,358.35</a:t>
                      </a:r>
                    </a:p>
                  </a:txBody>
                  <a:tcPr marL="9525" marR="9525" marT="9525" marB="0" anchor="ctr"/>
                </a:tc>
                <a:tc>
                  <a:txBody>
                    <a:bodyPr/>
                    <a:lstStyle/>
                    <a:p>
                      <a:pPr algn="ctr" fontAlgn="ctr"/>
                      <a:r>
                        <a:rPr lang="en-US" sz="2000" b="0" i="0" u="none" strike="noStrike" dirty="0">
                          <a:effectLst/>
                          <a:latin typeface="Arial Unicode MS"/>
                        </a:rPr>
                        <a:t>27,659,658.35</a:t>
                      </a:r>
                    </a:p>
                  </a:txBody>
                  <a:tcPr marL="9525" marR="9525" marT="9525" marB="0" anchor="ctr"/>
                </a:tc>
              </a:tr>
              <a:tr h="353735">
                <a:tc>
                  <a:txBody>
                    <a:bodyPr/>
                    <a:lstStyle/>
                    <a:p>
                      <a:pPr algn="ctr" fontAlgn="t"/>
                      <a:r>
                        <a:rPr lang="en-US" sz="1800" b="1" u="none" strike="noStrike">
                          <a:effectLst/>
                          <a:latin typeface="Arial" panose="020B0604020202020204" pitchFamily="34" charset="0"/>
                          <a:cs typeface="Arial" panose="020B0604020202020204" pitchFamily="34" charset="0"/>
                        </a:rPr>
                        <a:t> 125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Биет бус хєрєнгє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4,002,800.00</a:t>
                      </a:r>
                    </a:p>
                  </a:txBody>
                  <a:tcPr marL="9525" marR="9525" marT="9525" marB="0" anchor="ctr"/>
                </a:tc>
                <a:tc>
                  <a:txBody>
                    <a:bodyPr/>
                    <a:lstStyle/>
                    <a:p>
                      <a:pPr algn="ctr" fontAlgn="ctr"/>
                      <a:r>
                        <a:rPr lang="en-US" sz="2000" b="0" i="0" u="none" strike="noStrike" dirty="0">
                          <a:effectLst/>
                          <a:latin typeface="Arial Unicode MS"/>
                        </a:rPr>
                        <a:t>4,002,800.00</a:t>
                      </a:r>
                    </a:p>
                  </a:txBody>
                  <a:tcPr marL="9525" marR="9525" marT="9525" marB="0" anchor="ctr"/>
                </a:tc>
              </a:tr>
              <a:tr h="353735">
                <a:tc>
                  <a:txBody>
                    <a:bodyPr/>
                    <a:lstStyle/>
                    <a:p>
                      <a:pPr algn="ctr" fontAlgn="t"/>
                      <a:r>
                        <a:rPr lang="en-US" sz="1800" b="1" u="none" strike="noStrike">
                          <a:effectLst/>
                          <a:latin typeface="Arial" panose="020B0604020202020204" pitchFamily="34" charset="0"/>
                          <a:cs typeface="Arial" panose="020B0604020202020204" pitchFamily="34" charset="0"/>
                        </a:rPr>
                        <a:t> 126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Програм хангамж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r>
              <a:tr h="353735">
                <a:tc>
                  <a:txBody>
                    <a:bodyPr/>
                    <a:lstStyle/>
                    <a:p>
                      <a:pPr algn="ctr" fontAlgn="t"/>
                      <a:r>
                        <a:rPr lang="en-US" sz="1800" b="1" u="none" strike="noStrike">
                          <a:effectLst/>
                          <a:latin typeface="Arial" panose="020B0604020202020204" pitchFamily="34" charset="0"/>
                          <a:cs typeface="Arial" panose="020B0604020202020204" pitchFamily="34" charset="0"/>
                        </a:rPr>
                        <a:t> 128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Бусад биет бус хєрєнгє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50,000.00</a:t>
                      </a:r>
                    </a:p>
                  </a:txBody>
                  <a:tcPr marL="9525" marR="9525" marT="9525" marB="0" anchor="ctr"/>
                </a:tc>
                <a:tc>
                  <a:txBody>
                    <a:bodyPr/>
                    <a:lstStyle/>
                    <a:p>
                      <a:pPr algn="ctr" fontAlgn="ctr"/>
                      <a:r>
                        <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rPr>
                        <a:t>50,000.00</a:t>
                      </a:r>
                    </a:p>
                  </a:txBody>
                  <a:tcPr marL="9525" marR="9525" marT="9525" marB="0" anchor="ctr"/>
                </a:tc>
              </a:tr>
              <a:tr h="306460">
                <a:tc>
                  <a:txBody>
                    <a:bodyPr/>
                    <a:lstStyle/>
                    <a:p>
                      <a:pPr algn="ctr" fontAlgn="t"/>
                      <a:r>
                        <a:rPr lang="en-US" sz="1800" b="1" u="none" strike="noStrike">
                          <a:effectLst/>
                          <a:latin typeface="Arial" panose="020B0604020202020204" pitchFamily="34" charset="0"/>
                          <a:cs typeface="Arial" panose="020B0604020202020204" pitchFamily="34" charset="0"/>
                        </a:rPr>
                        <a:t> 129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a:effectLst/>
                          <a:latin typeface="Arial" panose="020B0604020202020204" pitchFamily="34" charset="0"/>
                          <a:cs typeface="Arial" panose="020B0604020202020204" pitchFamily="34" charset="0"/>
                        </a:rPr>
                        <a:t>                Хуримтлагдсан элэгдэл </a:t>
                      </a:r>
                      <a:endParaRPr lang="mn-MN"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c>
                  <a:txBody>
                    <a:bodyPr/>
                    <a:lstStyle/>
                    <a:p>
                      <a:pPr algn="ctr" fontAlgn="ctr"/>
                      <a:endParaRPr lang="en-US" sz="2000" b="0" i="0" u="none" strike="noStrike" dirty="0">
                        <a:effectLst/>
                        <a:latin typeface="Arial" panose="020B0604020202020204" pitchFamily="34" charset="0"/>
                        <a:ea typeface="Arial Unicode MS" panose="020B0604020202020204" pitchFamily="34" charset="-128"/>
                        <a:cs typeface="Arial" panose="020B0604020202020204" pitchFamily="34" charset="0"/>
                      </a:endParaRPr>
                    </a:p>
                  </a:txBody>
                  <a:tcPr marL="9525" marR="9525" marT="9525" marB="0" anchor="ctr"/>
                </a:tc>
              </a:tr>
              <a:tr h="353735">
                <a:tc>
                  <a:txBody>
                    <a:bodyPr/>
                    <a:lstStyle/>
                    <a:p>
                      <a:pPr algn="ctr" fontAlgn="t"/>
                      <a:r>
                        <a:rPr lang="en-US" sz="1800" b="1" u="none" strike="noStrike">
                          <a:effectLst/>
                          <a:latin typeface="Arial" panose="020B0604020202020204" pitchFamily="34" charset="0"/>
                          <a:cs typeface="Arial" panose="020B0604020202020204" pitchFamily="34" charset="0"/>
                        </a:rPr>
                        <a:t> 136 </a:t>
                      </a:r>
                      <a:endParaRPr lang="en-US" sz="1800" b="1" i="0" u="none" strike="noStrike">
                        <a:effectLst/>
                        <a:latin typeface="Arial" panose="020B0604020202020204" pitchFamily="34" charset="0"/>
                        <a:cs typeface="Arial" panose="020B0604020202020204" pitchFamily="34" charset="0"/>
                      </a:endParaRPr>
                    </a:p>
                  </a:txBody>
                  <a:tcPr marL="9525" marR="9525" marT="9525" marB="0"/>
                </a:tc>
                <a:tc>
                  <a:txBody>
                    <a:bodyPr/>
                    <a:lstStyle/>
                    <a:p>
                      <a:pPr algn="l" fontAlgn="t"/>
                      <a:r>
                        <a:rPr lang="mn-MN" sz="1800" b="1" u="none" strike="noStrike" dirty="0">
                          <a:effectLst/>
                          <a:latin typeface="Arial" panose="020B0604020202020204" pitchFamily="34" charset="0"/>
                          <a:cs typeface="Arial" panose="020B0604020202020204" pitchFamily="34" charset="0"/>
                        </a:rPr>
                        <a:t>    НИЙТ ХЄРЄНГИЙН ДЇН </a:t>
                      </a:r>
                      <a:r>
                        <a:rPr lang="en-US" sz="1800" b="1" u="none" strike="noStrike" dirty="0">
                          <a:effectLst/>
                          <a:latin typeface="Arial" panose="020B0604020202020204" pitchFamily="34" charset="0"/>
                          <a:cs typeface="Arial" panose="020B0604020202020204" pitchFamily="34" charset="0"/>
                        </a:rPr>
                        <a:t>III=I+II </a:t>
                      </a:r>
                      <a:endParaRPr lang="en-US" sz="1800" b="1" i="0" u="none" strike="noStrike" dirty="0">
                        <a:effectLst/>
                        <a:latin typeface="Arial" panose="020B0604020202020204" pitchFamily="34" charset="0"/>
                        <a:cs typeface="Arial" panose="020B0604020202020204" pitchFamily="34" charset="0"/>
                      </a:endParaRPr>
                    </a:p>
                  </a:txBody>
                  <a:tcPr marL="9525" marR="9525" marT="9525" marB="0"/>
                </a:tc>
                <a:tc>
                  <a:txBody>
                    <a:bodyPr/>
                    <a:lstStyle/>
                    <a:p>
                      <a:pPr algn="ctr" fontAlgn="ctr"/>
                      <a:r>
                        <a:rPr lang="en-US" sz="2000" b="1" i="0" u="none" strike="noStrike" dirty="0">
                          <a:effectLst/>
                          <a:latin typeface="Arial" panose="020B0604020202020204" pitchFamily="34" charset="0"/>
                          <a:ea typeface="Arial Unicode MS" panose="020B0604020202020204" pitchFamily="34" charset="-128"/>
                          <a:cs typeface="Arial" panose="020B0604020202020204" pitchFamily="34" charset="0"/>
                        </a:rPr>
                        <a:t>2,398,531,010.39</a:t>
                      </a:r>
                    </a:p>
                  </a:txBody>
                  <a:tcPr marL="9525" marR="9525" marT="9525" marB="0" anchor="ctr"/>
                </a:tc>
                <a:tc>
                  <a:txBody>
                    <a:bodyPr/>
                    <a:lstStyle/>
                    <a:p>
                      <a:pPr algn="ctr" fontAlgn="ctr"/>
                      <a:r>
                        <a:rPr lang="en-US" sz="2000" b="1" i="0" u="none" strike="noStrike" dirty="0">
                          <a:effectLst/>
                          <a:latin typeface="Arial Unicode MS"/>
                        </a:rPr>
                        <a:t>2,459,881,551.75</a:t>
                      </a:r>
                    </a:p>
                  </a:txBody>
                  <a:tcPr marL="9525" marR="9525" marT="9525" marB="0" anchor="ctr"/>
                </a:tc>
              </a:tr>
            </a:tbl>
          </a:graphicData>
        </a:graphic>
      </p:graphicFrame>
    </p:spTree>
    <p:extLst>
      <p:ext uri="{BB962C8B-B14F-4D97-AF65-F5344CB8AC3E}">
        <p14:creationId xmlns:p14="http://schemas.microsoft.com/office/powerpoint/2010/main" val="5468429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77333" y="0"/>
            <a:ext cx="10752666" cy="590550"/>
          </a:xfrm>
        </p:spPr>
        <p:txBody>
          <a:bodyPr>
            <a:noAutofit/>
          </a:bodyPr>
          <a:lstStyle/>
          <a:p>
            <a:pPr algn="ctr"/>
            <a:r>
              <a:rPr lang="mn-MN" sz="2800" dirty="0" smtClean="0">
                <a:latin typeface="Arial" panose="020B0604020202020204" pitchFamily="34" charset="0"/>
                <a:cs typeface="Arial" panose="020B0604020202020204" pitchFamily="34" charset="0"/>
              </a:rPr>
              <a:t>Төсвийн байгууллагуудын хөрөнгийн зарцуулалт</a:t>
            </a:r>
            <a:endParaRPr lang="en-US" sz="2800" dirty="0">
              <a:latin typeface="Arial" panose="020B0604020202020204" pitchFamily="34" charset="0"/>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42101051"/>
              </p:ext>
            </p:extLst>
          </p:nvPr>
        </p:nvGraphicFramePr>
        <p:xfrm>
          <a:off x="689317" y="647116"/>
          <a:ext cx="11254156" cy="5880292"/>
        </p:xfrm>
        <a:graphic>
          <a:graphicData uri="http://schemas.openxmlformats.org/drawingml/2006/table">
            <a:tbl>
              <a:tblPr/>
              <a:tblGrid>
                <a:gridCol w="815926"/>
                <a:gridCol w="3940958"/>
                <a:gridCol w="1624318"/>
                <a:gridCol w="1960939"/>
                <a:gridCol w="1716259"/>
                <a:gridCol w="1195756"/>
              </a:tblGrid>
              <a:tr h="801858">
                <a:tc>
                  <a:txBody>
                    <a:bodyPr/>
                    <a:lstStyle/>
                    <a:p>
                      <a:pPr algn="ctr" fontAlgn="ctr"/>
                      <a:r>
                        <a:rPr lang="mn-MN" sz="1600" b="1" i="0" u="none" strike="noStrike">
                          <a:effectLst/>
                          <a:latin typeface="Arial Unicode MS"/>
                        </a:rPr>
                        <a:t>Код</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600" b="1" i="0" u="none" strike="noStrike" dirty="0">
                          <a:effectLst/>
                          <a:latin typeface="Arial Unicode MS"/>
                        </a:rPr>
                        <a:t>Үзүүлэлт</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600" b="1" i="0" u="none" strike="noStrike">
                          <a:effectLst/>
                          <a:latin typeface="Arial Unicode MS"/>
                        </a:rPr>
                        <a:t>Төлөвлөгөө</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600" b="1" i="0" u="none" strike="noStrike">
                          <a:effectLst/>
                          <a:latin typeface="Arial Unicode MS"/>
                        </a:rPr>
                        <a:t>Төсвийн гүйцэтгэлийн тайлан</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600" b="1" i="0" u="none" strike="noStrike">
                          <a:effectLst/>
                          <a:latin typeface="Arial Unicode MS"/>
                        </a:rPr>
                        <a:t>Зөрүү</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600" b="1" i="0" u="none" strike="noStrike">
                          <a:effectLst/>
                          <a:latin typeface="Arial Unicode MS"/>
                        </a:rPr>
                        <a:t>Хувь</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4572">
                <a:tc>
                  <a:txBody>
                    <a:bodyPr/>
                    <a:lstStyle/>
                    <a:p>
                      <a:pPr algn="l" fontAlgn="ctr"/>
                      <a:r>
                        <a:rPr lang="en-US" sz="1600" b="0" i="0" u="none" strike="noStrike">
                          <a:effectLst/>
                          <a:latin typeface="Arial Unicode MS"/>
                        </a:rPr>
                        <a:t>II</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НИЙТ ЗАРЛАГА БА ЦЭВЭР ЗЭЭЛИЙН ДҮН</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1,439,965,000.00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1,392,995,434.00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46,969,566.00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96.74</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УРСГАЛ ЗАРДАЛ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1,319,054,600.00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1,310,086,629.00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8,967,971.00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99.32</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4572">
                <a:tc>
                  <a:txBody>
                    <a:bodyPr/>
                    <a:lstStyle/>
                    <a:p>
                      <a:pPr algn="l" fontAlgn="ctr"/>
                      <a:r>
                        <a:rPr lang="en-US" sz="1600" b="0" i="0" u="none" strike="noStrike">
                          <a:effectLst/>
                          <a:latin typeface="Arial Unicode MS"/>
                        </a:rPr>
                        <a:t>210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БАРАА, АЖИЛ ҮЙЛЧИЛГЭЭНИЙ ЗАРДАЛ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1,227,213,400.00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1,218,305,079.00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8,908,321.00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99.27</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4572">
                <a:tc>
                  <a:txBody>
                    <a:bodyPr/>
                    <a:lstStyle/>
                    <a:p>
                      <a:pPr algn="l" fontAlgn="ctr"/>
                      <a:r>
                        <a:rPr lang="en-US" sz="1600" b="0" i="0" u="none" strike="noStrike">
                          <a:effectLst/>
                          <a:latin typeface="Arial Unicode MS"/>
                        </a:rPr>
                        <a:t>2101</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600" b="0" i="0" u="none" strike="noStrike">
                          <a:effectLst/>
                          <a:latin typeface="Arial Unicode MS"/>
                        </a:rPr>
                        <a:t>Цалин хөлс болон нэмэгдэл урамшил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841,467,400.00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837,841,706.00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3,625,694.00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99.57</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210101</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Үндсэн цалин</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680,762,000.00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678,021,868.00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2,740,132.00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99.60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210102</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Нэмэгдэл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7,900,000.00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7,900,000.00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210103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Унаа хоолны хөнгөлөлт</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210104</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Урамшуулал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41,030,000.00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40,815,238.00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214,762.00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99.48</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210105</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Гэрээт ажлын хөлс</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111,775,400.00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111,104,600.00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670,800.00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99.40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4572">
                <a:tc>
                  <a:txBody>
                    <a:bodyPr/>
                    <a:lstStyle/>
                    <a:p>
                      <a:pPr algn="l" fontAlgn="ctr"/>
                      <a:r>
                        <a:rPr lang="en-US" sz="1600" b="0" i="0" u="none" strike="noStrike">
                          <a:effectLst/>
                          <a:latin typeface="Arial Unicode MS"/>
                        </a:rPr>
                        <a:t>2102</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Ажил олгогчоос нийгмийн даатгалд төлөх шимтгэл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94,171,300.00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93,081,113.00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1,090,187.00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98.84</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210201</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Тэтгэврийн даатгал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59,206,000.00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59,297,089.00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-91,089.00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100.15</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210202</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Тэтгэмжийн даатгал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7,563,800.00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8,479,129.00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-915,329.00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112.10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210203</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ҮОМШӨ-ний даатгал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7,546,400.00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6,776,933.00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769,467.00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89.80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210204</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Ажилгүйдлийн даатгал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2,263,000.00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1,659,004.00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603,996.00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73.31</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7286">
                <a:tc>
                  <a:txBody>
                    <a:bodyPr/>
                    <a:lstStyle/>
                    <a:p>
                      <a:pPr algn="l" fontAlgn="ctr"/>
                      <a:r>
                        <a:rPr lang="en-US" sz="1600" b="0" i="0" u="none" strike="noStrike">
                          <a:effectLst/>
                          <a:latin typeface="Arial Unicode MS"/>
                        </a:rPr>
                        <a:t>210205</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Эрүүл мэндийн даатгал</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17,592,100.00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16,868,958.00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723,142.00</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dirty="0">
                          <a:effectLst/>
                          <a:latin typeface="Arial Unicode MS"/>
                        </a:rPr>
                        <a:t>95.89</a:t>
                      </a:r>
                    </a:p>
                  </a:txBody>
                  <a:tcPr marL="8821" marR="8821" marT="882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778692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374211" y="140679"/>
            <a:ext cx="8596668" cy="327546"/>
          </a:xfrm>
        </p:spPr>
        <p:txBody>
          <a:bodyPr>
            <a:noAutofit/>
          </a:bodyPr>
          <a:lstStyle/>
          <a:p>
            <a:pPr algn="ctr"/>
            <a:r>
              <a:rPr lang="mn-MN" sz="1800" dirty="0" smtClean="0"/>
              <a:t>Төсвийн байгууллагуудын хөрөнгийн </a:t>
            </a:r>
            <a:r>
              <a:rPr lang="mn-MN" sz="1800" dirty="0" smtClean="0">
                <a:latin typeface="Arial" panose="020B0604020202020204" pitchFamily="34" charset="0"/>
                <a:cs typeface="Arial" panose="020B0604020202020204" pitchFamily="34" charset="0"/>
              </a:rPr>
              <a:t>зарцуулалт</a:t>
            </a:r>
            <a:endParaRPr lang="en-US" sz="1800" dirty="0"/>
          </a:p>
        </p:txBody>
      </p:sp>
      <p:graphicFrame>
        <p:nvGraphicFramePr>
          <p:cNvPr id="2" name="Table 1"/>
          <p:cNvGraphicFramePr>
            <a:graphicFrameLocks noGrp="1"/>
          </p:cNvGraphicFramePr>
          <p:nvPr>
            <p:extLst>
              <p:ext uri="{D42A27DB-BD31-4B8C-83A1-F6EECF244321}">
                <p14:modId xmlns:p14="http://schemas.microsoft.com/office/powerpoint/2010/main" val="2162355248"/>
              </p:ext>
            </p:extLst>
          </p:nvPr>
        </p:nvGraphicFramePr>
        <p:xfrm>
          <a:off x="604913" y="633046"/>
          <a:ext cx="11197883" cy="5697416"/>
        </p:xfrm>
        <a:graphic>
          <a:graphicData uri="http://schemas.openxmlformats.org/drawingml/2006/table">
            <a:tbl>
              <a:tblPr/>
              <a:tblGrid>
                <a:gridCol w="998804"/>
                <a:gridCol w="3694523"/>
                <a:gridCol w="1626139"/>
                <a:gridCol w="1924199"/>
                <a:gridCol w="1772530"/>
                <a:gridCol w="1181688"/>
              </a:tblGrid>
              <a:tr h="712178">
                <a:tc>
                  <a:txBody>
                    <a:bodyPr/>
                    <a:lstStyle/>
                    <a:p>
                      <a:pPr algn="l" fontAlgn="ctr"/>
                      <a:r>
                        <a:rPr lang="en-US" sz="1600" b="0" i="0" u="none" strike="noStrike">
                          <a:effectLst/>
                          <a:latin typeface="Arial Unicode MS"/>
                        </a:rPr>
                        <a:t>2103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600" b="0" i="0" u="none" strike="noStrike">
                          <a:effectLst/>
                          <a:latin typeface="Arial Unicode MS"/>
                        </a:rPr>
                        <a:t>Байр ашиглалттай холбоотой тогтмол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93,331,000.00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91,479,204.00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1,851,796.00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98.02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Гэрэл, цахилгаан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8,431,000.00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7,674,304.00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756,696.00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91.02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210302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Түлш, халаалт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82,800,000.00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82,727,000.00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210303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Цэвэр, бохир ус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1,077,900.00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1,022,100.00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51.33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Байрны түрээс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Хангамж, бараа материалын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42,901,700.00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42,181,056.00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720,644.00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98.32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210401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Бичиг хэрэг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5,079,500.00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5,035,965.00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43,535.00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210402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Тээвэр, шатахуун</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29,960,500.00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29,826,910.00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133,590.00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2178">
                <a:tc>
                  <a:txBody>
                    <a:bodyPr/>
                    <a:lstStyle/>
                    <a:p>
                      <a:pPr algn="l" fontAlgn="ctr"/>
                      <a:r>
                        <a:rPr lang="en-US" sz="1600" b="0" i="0" u="none" strike="noStrike">
                          <a:effectLst/>
                          <a:latin typeface="Arial Unicode MS"/>
                        </a:rPr>
                        <a:t>210403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Шуудан, холбоо, интернэтийн төлбөр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3,544,800.00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3,163,800.00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381,000.00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89.25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6088">
                <a:tc>
                  <a:txBody>
                    <a:bodyPr/>
                    <a:lstStyle/>
                    <a:p>
                      <a:pPr algn="l" fontAlgn="ctr"/>
                      <a:r>
                        <a:rPr lang="en-US" sz="1600" b="0" i="0" u="none" strike="noStrike">
                          <a:effectLst/>
                          <a:latin typeface="Arial Unicode MS"/>
                        </a:rPr>
                        <a:t>210404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Ном, хэвлэл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660,000.00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630,500.00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29,500.00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95.53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2178">
                <a:tc>
                  <a:txBody>
                    <a:bodyPr/>
                    <a:lstStyle/>
                    <a:p>
                      <a:pPr algn="l" fontAlgn="ctr"/>
                      <a:r>
                        <a:rPr lang="en-US" sz="1600" b="0" i="0" u="none" strike="noStrike">
                          <a:effectLst/>
                          <a:latin typeface="Arial Unicode MS"/>
                        </a:rPr>
                        <a:t>210405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Хог хаягдал зайлуулах, хортон мэрэгчдийн устгал, ариутгал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821,781.00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118,219.00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87.42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12178">
                <a:tc>
                  <a:txBody>
                    <a:bodyPr/>
                    <a:lstStyle/>
                    <a:p>
                      <a:pPr algn="l" fontAlgn="ctr"/>
                      <a:r>
                        <a:rPr lang="en-US" sz="1600" b="0" i="0" u="none" strike="noStrike">
                          <a:effectLst/>
                          <a:latin typeface="Arial Unicode MS"/>
                        </a:rPr>
                        <a:t>210406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Бага үнэтэй, түргэн элэгдэх, ахуйн эд зүйлс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2,716,900.00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2,702,100.00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14,800.00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dirty="0">
                          <a:effectLst/>
                          <a:latin typeface="Arial Unicode MS"/>
                        </a:rPr>
                        <a:t>99.46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649853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332427" y="0"/>
            <a:ext cx="8596668" cy="286603"/>
          </a:xfrm>
        </p:spPr>
        <p:txBody>
          <a:bodyPr>
            <a:noAutofit/>
          </a:bodyPr>
          <a:lstStyle/>
          <a:p>
            <a:pPr algn="ctr"/>
            <a:r>
              <a:rPr lang="mn-MN" sz="1800" dirty="0" smtClean="0"/>
              <a:t>Төсвийн байгууллагуудын хөрөнгийн </a:t>
            </a:r>
            <a:r>
              <a:rPr lang="mn-MN" sz="1800" dirty="0" smtClean="0">
                <a:latin typeface="Arial" panose="020B0604020202020204" pitchFamily="34" charset="0"/>
                <a:cs typeface="Arial" panose="020B0604020202020204" pitchFamily="34" charset="0"/>
              </a:rPr>
              <a:t>зарцуулалт</a:t>
            </a:r>
            <a:endParaRPr lang="en-US" sz="1800" dirty="0"/>
          </a:p>
        </p:txBody>
      </p:sp>
      <p:graphicFrame>
        <p:nvGraphicFramePr>
          <p:cNvPr id="2" name="Table 1"/>
          <p:cNvGraphicFramePr>
            <a:graphicFrameLocks noGrp="1"/>
          </p:cNvGraphicFramePr>
          <p:nvPr>
            <p:extLst>
              <p:ext uri="{D42A27DB-BD31-4B8C-83A1-F6EECF244321}">
                <p14:modId xmlns:p14="http://schemas.microsoft.com/office/powerpoint/2010/main" val="54196975"/>
              </p:ext>
            </p:extLst>
          </p:nvPr>
        </p:nvGraphicFramePr>
        <p:xfrm>
          <a:off x="950118" y="590838"/>
          <a:ext cx="10824542" cy="5838096"/>
        </p:xfrm>
        <a:graphic>
          <a:graphicData uri="http://schemas.openxmlformats.org/drawingml/2006/table">
            <a:tbl>
              <a:tblPr/>
              <a:tblGrid>
                <a:gridCol w="920885"/>
                <a:gridCol w="3615965"/>
                <a:gridCol w="1884503"/>
                <a:gridCol w="1758461"/>
                <a:gridCol w="1842868"/>
                <a:gridCol w="801860"/>
              </a:tblGrid>
              <a:tr h="486508">
                <a:tc>
                  <a:txBody>
                    <a:bodyPr/>
                    <a:lstStyle/>
                    <a:p>
                      <a:pPr algn="l" fontAlgn="ctr"/>
                      <a:r>
                        <a:rPr lang="en-US" sz="1600" b="0" i="0" u="none" strike="noStrike">
                          <a:effectLst/>
                          <a:latin typeface="Arial Unicode MS"/>
                        </a:rPr>
                        <a:t>2105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Нормативт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62,197,500.00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61,650,849.00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546,651.00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210501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Эм, бэлдмэл, эмнэлгийн хэрэгсэл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13,320,000.00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13,273,999.00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46,001.00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210502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Хоол, хүнс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44,050,000.00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43,550,650.00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499,350.00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98.87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210503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Нормын хувцас, зөөлөн эдлэл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4,827,500.00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4,826,200.00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600" b="0" i="0" u="none" strike="noStrike">
                          <a:effectLst/>
                          <a:latin typeface="Arial Unicode MS"/>
                        </a:rPr>
                        <a:t>Эд хогшил, урсгал засварын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50,808,000.00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50,797,254.00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10,746.00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210601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Багаж, техник, хэрэгсэл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2,280,000.00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2,280,000.00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210602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Тавилга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12,368,000.00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12,368,000.00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210603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Хөдөлмөр хамгааллын хэрэглэл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1,480,000.00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1,479,600.00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210604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Урсгал засвар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34,680,000.00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34,669,654.00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10,346.00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Томилолт, зочны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12,988,000.00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12,715,500.00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272,500.00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97.90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210701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Гадаад албан томилолт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86508">
                <a:tc>
                  <a:txBody>
                    <a:bodyPr/>
                    <a:lstStyle/>
                    <a:p>
                      <a:pPr algn="l" fontAlgn="ctr"/>
                      <a:r>
                        <a:rPr lang="en-US" sz="1600" b="0" i="0" u="none" strike="noStrike">
                          <a:effectLst/>
                          <a:latin typeface="Arial Unicode MS"/>
                        </a:rPr>
                        <a:t>210702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600" b="0" i="0" u="none" strike="noStrike">
                          <a:effectLst/>
                          <a:latin typeface="Arial Unicode MS"/>
                        </a:rPr>
                        <a:t>Дотоод албан томилолт</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12,988,000.00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12,715,500.00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a:effectLst/>
                          <a:latin typeface="Arial Unicode MS"/>
                        </a:rPr>
                        <a:t>272,500.00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600" b="0" i="0" u="none" strike="noStrike" dirty="0">
                          <a:effectLst/>
                          <a:latin typeface="Arial Unicode MS"/>
                        </a:rPr>
                        <a:t>97.90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284197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44620" y="257907"/>
            <a:ext cx="8596668" cy="431409"/>
          </a:xfrm>
        </p:spPr>
        <p:txBody>
          <a:bodyPr>
            <a:noAutofit/>
          </a:bodyPr>
          <a:lstStyle/>
          <a:p>
            <a:pPr algn="ctr"/>
            <a:r>
              <a:rPr lang="mn-MN" sz="1800" dirty="0" smtClean="0"/>
              <a:t>Төсвийн байгууллагуудын хөрөнгийн </a:t>
            </a:r>
            <a:r>
              <a:rPr lang="mn-MN" sz="1800" dirty="0" smtClean="0">
                <a:latin typeface="Arial" panose="020B0604020202020204" pitchFamily="34" charset="0"/>
                <a:cs typeface="Arial" panose="020B0604020202020204" pitchFamily="34" charset="0"/>
              </a:rPr>
              <a:t>зарцуулалт</a:t>
            </a:r>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4254044777"/>
              </p:ext>
            </p:extLst>
          </p:nvPr>
        </p:nvGraphicFramePr>
        <p:xfrm>
          <a:off x="950117" y="844065"/>
          <a:ext cx="10908947" cy="5598941"/>
        </p:xfrm>
        <a:graphic>
          <a:graphicData uri="http://schemas.openxmlformats.org/drawingml/2006/table">
            <a:tbl>
              <a:tblPr/>
              <a:tblGrid>
                <a:gridCol w="864615"/>
                <a:gridCol w="3707612"/>
                <a:gridCol w="1863194"/>
                <a:gridCol w="1730327"/>
                <a:gridCol w="1659987"/>
                <a:gridCol w="1083212"/>
              </a:tblGrid>
              <a:tr h="559894">
                <a:tc>
                  <a:txBody>
                    <a:bodyPr/>
                    <a:lstStyle/>
                    <a:p>
                      <a:pPr algn="l" fontAlgn="ctr"/>
                      <a:r>
                        <a:rPr lang="en-US" sz="1400" b="0" i="0" u="none" strike="noStrike">
                          <a:effectLst/>
                          <a:latin typeface="Arial Unicode MS"/>
                        </a:rPr>
                        <a:t>2108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Бусдаар гүйцэтгүүлсэн ажил, үйлчилгээний төлбөр, хураамж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17,981,500.00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17,274,597.00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706,903.00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96.07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39842">
                <a:tc>
                  <a:txBody>
                    <a:bodyPr/>
                    <a:lstStyle/>
                    <a:p>
                      <a:pPr algn="l" fontAlgn="ctr"/>
                      <a:r>
                        <a:rPr lang="en-US" sz="1400" b="0" i="0" u="none" strike="noStrike">
                          <a:effectLst/>
                          <a:latin typeface="Arial Unicode MS"/>
                        </a:rPr>
                        <a:t>210801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Бусдаар гүйцэтгүүлсэн бусад нийтлэг ажил үйлчилгээний төлбөр хураамж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16,638,500.00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16,017,107.00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621,393.00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96.27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894">
                <a:tc>
                  <a:txBody>
                    <a:bodyPr/>
                    <a:lstStyle/>
                    <a:p>
                      <a:pPr algn="l" fontAlgn="ctr"/>
                      <a:r>
                        <a:rPr lang="en-US" sz="1400" b="0" i="0" u="none" strike="noStrike">
                          <a:effectLst/>
                          <a:latin typeface="Arial Unicode MS"/>
                        </a:rPr>
                        <a:t>210802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Аудит, баталгаажуулалт, зэрэглэл тогтоох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210803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Даатгалын үйлчилгээ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360,000.00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360,000.00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210804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Тээврийн хэрэгслийн татвар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97,620.00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2,380.00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97.62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210805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Тээврийн хэрэгслийн оношлогоо</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60,000.00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55,000.00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5,000.00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91.67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210806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Мэдээлэл, технологийн үйлчилгээ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293,000.00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97.67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210807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Газрын төлбөр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894">
                <a:tc>
                  <a:txBody>
                    <a:bodyPr/>
                    <a:lstStyle/>
                    <a:p>
                      <a:pPr algn="l" fontAlgn="ctr"/>
                      <a:r>
                        <a:rPr lang="en-US" sz="1400" b="0" i="0" u="none" strike="noStrike">
                          <a:effectLst/>
                          <a:latin typeface="Arial Unicode MS"/>
                        </a:rPr>
                        <a:t>210808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Банк, санхүүгийн байгууллагын үйлчилгээний хураамж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483,000.00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411,870.00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71,130.00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85.27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894">
                <a:tc>
                  <a:txBody>
                    <a:bodyPr/>
                    <a:lstStyle/>
                    <a:p>
                      <a:pPr algn="l" fontAlgn="ctr"/>
                      <a:r>
                        <a:rPr lang="en-US" sz="1400" b="0" i="0" u="none" strike="noStrike">
                          <a:effectLst/>
                          <a:latin typeface="Arial Unicode MS"/>
                        </a:rPr>
                        <a:t>210809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Улсын мэдээллийн маягт хэвлэх, бэлтгэх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Бараа үйлчилгээний бусад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11,367,000.00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11,283,800.00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83,200.00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9947">
                <a:tc>
                  <a:txBody>
                    <a:bodyPr/>
                    <a:lstStyle/>
                    <a:p>
                      <a:pPr algn="l" fontAlgn="ctr"/>
                      <a:r>
                        <a:rPr lang="en-US" sz="1400" b="0" i="0" u="none" strike="noStrike">
                          <a:effectLst/>
                          <a:latin typeface="Arial Unicode MS"/>
                        </a:rPr>
                        <a:t>210901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Бараа үйлчилгээний бусад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8,931,500.00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8,892,100.00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39,400.00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9894">
                <a:tc>
                  <a:txBody>
                    <a:bodyPr/>
                    <a:lstStyle/>
                    <a:p>
                      <a:pPr algn="l" fontAlgn="ctr"/>
                      <a:r>
                        <a:rPr lang="en-US" sz="1400" b="0" i="0" u="none" strike="noStrike">
                          <a:effectLst/>
                          <a:latin typeface="Arial Unicode MS"/>
                        </a:rPr>
                        <a:t>210902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Хичээл үйлдвэрлэлийн дадлага хийх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effectLst/>
                          <a:latin typeface="Arial Unicode MS"/>
                        </a:rPr>
                        <a:t>2,435,500.00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2,391,700.00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43,800.00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effectLst/>
                          <a:latin typeface="Arial Unicode MS"/>
                        </a:rPr>
                        <a:t>98.20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3643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29026" y="342314"/>
            <a:ext cx="8596668" cy="487680"/>
          </a:xfrm>
        </p:spPr>
        <p:txBody>
          <a:bodyPr>
            <a:noAutofit/>
          </a:bodyPr>
          <a:lstStyle/>
          <a:p>
            <a:pPr algn="ctr"/>
            <a:r>
              <a:rPr lang="mn-MN" sz="1800" dirty="0" smtClean="0"/>
              <a:t>Төсвийн байгууллагуудын хөрөнгийн </a:t>
            </a:r>
            <a:r>
              <a:rPr lang="mn-MN" sz="1800" dirty="0" smtClean="0">
                <a:latin typeface="Arial" panose="020B0604020202020204" pitchFamily="34" charset="0"/>
                <a:cs typeface="Arial" panose="020B0604020202020204" pitchFamily="34" charset="0"/>
              </a:rPr>
              <a:t>зарцуулалт</a:t>
            </a:r>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3667514696"/>
              </p:ext>
            </p:extLst>
          </p:nvPr>
        </p:nvGraphicFramePr>
        <p:xfrm>
          <a:off x="950118" y="829991"/>
          <a:ext cx="10937083" cy="5373860"/>
        </p:xfrm>
        <a:graphic>
          <a:graphicData uri="http://schemas.openxmlformats.org/drawingml/2006/table">
            <a:tbl>
              <a:tblPr/>
              <a:tblGrid>
                <a:gridCol w="850547"/>
                <a:gridCol w="3733472"/>
                <a:gridCol w="1752928"/>
                <a:gridCol w="1786597"/>
                <a:gridCol w="1828800"/>
                <a:gridCol w="984739"/>
              </a:tblGrid>
              <a:tr h="288427">
                <a:tc>
                  <a:txBody>
                    <a:bodyPr/>
                    <a:lstStyle/>
                    <a:p>
                      <a:pPr algn="l" fontAlgn="ctr"/>
                      <a:r>
                        <a:rPr lang="en-US" sz="1400" b="0" i="0" u="none" strike="noStrike" dirty="0">
                          <a:effectLst/>
                          <a:latin typeface="Arial Unicode MS"/>
                        </a:rPr>
                        <a:t>2132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Бусад урсгал шилжүүлэг</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91,841,200.00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91,781,550.00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59,650.00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16">
                <a:tc>
                  <a:txBody>
                    <a:bodyPr/>
                    <a:lstStyle/>
                    <a:p>
                      <a:pPr algn="l" fontAlgn="ctr"/>
                      <a:r>
                        <a:rPr lang="en-US" sz="1400" b="0" i="0" u="none" strike="noStrike">
                          <a:effectLst/>
                          <a:latin typeface="Arial Unicode MS"/>
                        </a:rPr>
                        <a:t>213204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Ажил олгогчоос олгох  бусад тэтгэмж, урамшуулал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9,217,100.00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9,217,100.00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16">
                <a:tc>
                  <a:txBody>
                    <a:bodyPr/>
                    <a:lstStyle/>
                    <a:p>
                      <a:pPr algn="l" fontAlgn="ctr"/>
                      <a:r>
                        <a:rPr lang="en-US" sz="1400" b="0" i="0" u="none" strike="noStrike">
                          <a:effectLst/>
                          <a:latin typeface="Arial Unicode MS"/>
                        </a:rPr>
                        <a:t>213205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Төрөөс иргэдэд олгох тэтгэмж, урамшуулал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8,950,000.00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8,901,750.00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48,250.00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99.46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16">
                <a:tc>
                  <a:txBody>
                    <a:bodyPr/>
                    <a:lstStyle/>
                    <a:p>
                      <a:pPr algn="l" fontAlgn="ctr"/>
                      <a:r>
                        <a:rPr lang="en-US" sz="1400" b="0" i="0" u="none" strike="noStrike">
                          <a:effectLst/>
                          <a:latin typeface="Arial Unicode MS"/>
                        </a:rPr>
                        <a:t>213207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Тэтгэвэрт гарахад олгох нэг удаагийн мөнгөн тэтгэмж</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15,710,800.00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15,710,800.00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0824">
                <a:tc>
                  <a:txBody>
                    <a:bodyPr/>
                    <a:lstStyle/>
                    <a:p>
                      <a:pPr algn="l" fontAlgn="ctr"/>
                      <a:r>
                        <a:rPr lang="en-US" sz="1400" b="0" i="0" u="none" strike="noStrike">
                          <a:effectLst/>
                          <a:latin typeface="Arial Unicode MS"/>
                        </a:rPr>
                        <a:t>213208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Хөдөө орон нутагт тогтвор суурьшилтай ажилласан албан хаагчдад төрөөс үзүүлэх дэмжлэг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15,531,600.00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15,531,600.00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16">
                <a:tc>
                  <a:txBody>
                    <a:bodyPr/>
                    <a:lstStyle/>
                    <a:p>
                      <a:pPr algn="l" fontAlgn="ctr"/>
                      <a:r>
                        <a:rPr lang="en-US" sz="1400" b="0" i="0" u="none" strike="noStrike">
                          <a:effectLst/>
                          <a:latin typeface="Arial Unicode MS"/>
                        </a:rPr>
                        <a:t>213209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Нэг удаагийн тэтгэмж, шагнал урамшуулал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42,431,700.00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42,420,300.00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11,400.00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608">
                <a:tc>
                  <a:txBody>
                    <a:bodyPr/>
                    <a:lstStyle/>
                    <a:p>
                      <a:pPr algn="l" fontAlgn="ctr"/>
                      <a:r>
                        <a:rPr lang="en-US" sz="1400" b="0" i="0" u="none" strike="noStrike">
                          <a:effectLst/>
                          <a:latin typeface="Arial Unicode MS"/>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ХӨРӨНГИЙН ЗАРДАЛ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48,728,400.00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48,708,805.00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19,595.00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3608">
                <a:tc>
                  <a:txBody>
                    <a:bodyPr/>
                    <a:lstStyle/>
                    <a:p>
                      <a:pPr algn="l" fontAlgn="ctr"/>
                      <a:r>
                        <a:rPr lang="en-US" sz="1400" b="0" i="0" u="none" strike="noStrike">
                          <a:effectLst/>
                          <a:latin typeface="Arial Unicode MS"/>
                        </a:rPr>
                        <a:t>223001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Бусад хөрөнгө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48,728,400.00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48,708,805.00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19,595.00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99.96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066">
                <a:tc>
                  <a:txBody>
                    <a:bodyPr/>
                    <a:lstStyle/>
                    <a:p>
                      <a:pPr algn="l" fontAlgn="ctr"/>
                      <a:r>
                        <a:rPr lang="en-US" sz="1400" b="0" i="0" u="none" strike="noStrike">
                          <a:effectLst/>
                          <a:latin typeface="Arial Unicode MS"/>
                        </a:rPr>
                        <a:t>224001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Стратегийн нөөц хөрөнгө</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216">
                <a:tc>
                  <a:txBody>
                    <a:bodyPr/>
                    <a:lstStyle/>
                    <a:p>
                      <a:pPr algn="l" fontAlgn="ctr"/>
                      <a:r>
                        <a:rPr lang="en-US" sz="1400" b="0" i="0" u="none" strike="noStrike">
                          <a:effectLst/>
                          <a:latin typeface="Arial Unicode MS"/>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a:effectLst/>
                          <a:latin typeface="Arial Unicode MS"/>
                        </a:rPr>
                        <a:t>Э</a:t>
                      </a:r>
                      <a:r>
                        <a:rPr lang="en-US" sz="1400" b="0" i="0" u="none" strike="noStrike">
                          <a:effectLst/>
                          <a:latin typeface="Arial Unicode MS"/>
                        </a:rPr>
                        <a:t>P</a:t>
                      </a:r>
                      <a:r>
                        <a:rPr lang="mn-MN" sz="1400" b="0" i="0" u="none" strike="noStrike">
                          <a:effectLst/>
                          <a:latin typeface="Arial Unicode MS"/>
                        </a:rPr>
                        <a:t>ГЭЖ ТӨЛӨГДӨХ ТӨЛБӨРИЙГ ХАССАН ЦЭВЭР ЗЭЭЛ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72,182,000.00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34,200,000.00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37,982,000.00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47.38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3247">
                <a:tc>
                  <a:txBody>
                    <a:bodyPr/>
                    <a:lstStyle/>
                    <a:p>
                      <a:pPr algn="l" fontAlgn="ctr"/>
                      <a:r>
                        <a:rPr lang="en-US" sz="1400" b="0" i="0" u="none" strike="noStrike">
                          <a:effectLst/>
                          <a:latin typeface="Arial Unicode MS"/>
                        </a:rPr>
                        <a:t>230001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dirty="0">
                          <a:effectLst/>
                          <a:latin typeface="Arial Unicode MS"/>
                        </a:rPr>
                        <a:t>Эргэж төлөгдөх зээл</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72,182,000.00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34,200,000.00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a:effectLst/>
                          <a:latin typeface="Arial Unicode MS"/>
                        </a:rPr>
                        <a:t>37,982,000.00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0" i="0" u="none" strike="noStrike" dirty="0">
                          <a:effectLst/>
                          <a:latin typeface="Arial Unicode MS"/>
                        </a:rPr>
                        <a:t>47.38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83830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36989" y="201637"/>
            <a:ext cx="8596668" cy="473612"/>
          </a:xfrm>
        </p:spPr>
        <p:txBody>
          <a:bodyPr>
            <a:noAutofit/>
          </a:bodyPr>
          <a:lstStyle/>
          <a:p>
            <a:pPr algn="ctr"/>
            <a:r>
              <a:rPr lang="mn-MN" sz="1800" dirty="0" smtClean="0"/>
              <a:t>Төсвийн байгууллагуудын хөрөнгийн </a:t>
            </a:r>
            <a:r>
              <a:rPr lang="mn-MN" sz="1800" dirty="0" smtClean="0">
                <a:latin typeface="Arial" panose="020B0604020202020204" pitchFamily="34" charset="0"/>
                <a:cs typeface="Arial" panose="020B0604020202020204" pitchFamily="34" charset="0"/>
              </a:rPr>
              <a:t>зарцуулалт</a:t>
            </a:r>
            <a:endParaRPr lang="en-US" sz="1800" dirty="0"/>
          </a:p>
        </p:txBody>
      </p:sp>
      <p:graphicFrame>
        <p:nvGraphicFramePr>
          <p:cNvPr id="5" name="Table 4"/>
          <p:cNvGraphicFramePr>
            <a:graphicFrameLocks noGrp="1"/>
          </p:cNvGraphicFramePr>
          <p:nvPr>
            <p:extLst>
              <p:ext uri="{D42A27DB-BD31-4B8C-83A1-F6EECF244321}">
                <p14:modId xmlns:p14="http://schemas.microsoft.com/office/powerpoint/2010/main" val="3679421538"/>
              </p:ext>
            </p:extLst>
          </p:nvPr>
        </p:nvGraphicFramePr>
        <p:xfrm>
          <a:off x="633046" y="703388"/>
          <a:ext cx="11226021" cy="5866221"/>
        </p:xfrm>
        <a:graphic>
          <a:graphicData uri="http://schemas.openxmlformats.org/drawingml/2006/table">
            <a:tbl>
              <a:tblPr/>
              <a:tblGrid>
                <a:gridCol w="745588"/>
                <a:gridCol w="3713871"/>
                <a:gridCol w="2067950"/>
                <a:gridCol w="2025748"/>
                <a:gridCol w="1814732"/>
                <a:gridCol w="858132"/>
              </a:tblGrid>
              <a:tr h="427382">
                <a:tc>
                  <a:txBody>
                    <a:bodyPr/>
                    <a:lstStyle/>
                    <a:p>
                      <a:pPr algn="l" fontAlgn="ctr"/>
                      <a:r>
                        <a:rPr lang="en-US" sz="1200" b="0" i="0" u="none" strike="noStrike">
                          <a:effectLst/>
                          <a:latin typeface="Arial Unicode MS"/>
                        </a:rPr>
                        <a:t>III</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ЗАРДЛЫГ САНХҮҮЖҮҮЛЭХ ЭХ ҮҮСВЭР</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1,439,965,000.00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1,420,357,645.00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19,607,355.00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98.64</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3007">
                <a:tc>
                  <a:txBody>
                    <a:bodyPr/>
                    <a:lstStyle/>
                    <a:p>
                      <a:pPr algn="l" fontAlgn="ctr"/>
                      <a:r>
                        <a:rPr lang="en-US" sz="1200" b="0" i="0" u="none" strike="noStrike">
                          <a:effectLst/>
                          <a:latin typeface="Arial Unicode MS"/>
                        </a:rPr>
                        <a:t>31</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УЛСЫН ТӨСВӨӨС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1,004,502,100.00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1,004,502,100.00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16697">
                <a:tc>
                  <a:txBody>
                    <a:bodyPr/>
                    <a:lstStyle/>
                    <a:p>
                      <a:pPr algn="l" fontAlgn="ctr"/>
                      <a:r>
                        <a:rPr lang="en-US" sz="1200" b="0" i="0" u="none" strike="noStrike">
                          <a:effectLst/>
                          <a:latin typeface="Arial Unicode MS"/>
                        </a:rPr>
                        <a:t>310003</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Тусгай зориулалтын шилжүүлгээс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1,004,502,100.00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1,004,502,100.00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32</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ОРОН НУТГИЙН ТӨСВӨӨС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343,917,100.00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341,082,897.00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2,834,203.00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99.18</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690">
                <a:tc>
                  <a:txBody>
                    <a:bodyPr/>
                    <a:lstStyle/>
                    <a:p>
                      <a:pPr algn="l" fontAlgn="ctr"/>
                      <a:r>
                        <a:rPr lang="en-US" sz="1200" b="0" i="0" u="none" strike="noStrike">
                          <a:effectLst/>
                          <a:latin typeface="Arial Unicode MS"/>
                        </a:rPr>
                        <a:t>320001</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Орон нутгийн төсвөөс</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312,284,500.00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309,450,347.00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2,834,153.00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99.09</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320002</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Орон нутгийн хөгжлийн сангаас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31,632,600.00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31,632,550.00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50.00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45318">
                <a:tc>
                  <a:txBody>
                    <a:bodyPr/>
                    <a:lstStyle/>
                    <a:p>
                      <a:pPr algn="l" fontAlgn="ctr"/>
                      <a:r>
                        <a:rPr lang="en-US" sz="1200" b="0" i="0" u="none" strike="noStrike">
                          <a:effectLst/>
                          <a:latin typeface="Arial Unicode MS"/>
                        </a:rPr>
                        <a:t>33</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НИЙГМИЙН ДААТГАЛЫН САНГИЙН ТӨСВӨӨС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35</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ТӨСӨВТ БАЙГУУЛЛАГЫН ҮЙЛ АЖИЛЛАГААНААС</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19,363,800.00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5,364,936.68</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13,998,863.32</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27.71</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350001</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Үндсэн үйл ажиллагааны орлогоос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1,250,000.00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5,104,936.68</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-3,854,936.68</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408.39</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350002</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Туслах үйл ажиллагааны орлогоос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200,000.00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260,000.00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-60,000.00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130.00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690">
                <a:tc>
                  <a:txBody>
                    <a:bodyPr/>
                    <a:lstStyle/>
                    <a:p>
                      <a:pPr algn="l" fontAlgn="ctr"/>
                      <a:r>
                        <a:rPr lang="en-US" sz="1200" b="0" i="0" u="none" strike="noStrike">
                          <a:effectLst/>
                          <a:latin typeface="Arial Unicode MS"/>
                        </a:rPr>
                        <a:t>350003</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Урьд оны үлдэгдлээс санхүүжих</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17,913,800.00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17,913,800.00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3690">
                <a:tc>
                  <a:txBody>
                    <a:bodyPr/>
                    <a:lstStyle/>
                    <a:p>
                      <a:pPr algn="l" fontAlgn="ctr"/>
                      <a:r>
                        <a:rPr lang="en-US" sz="1200" b="0" i="0" u="none" strike="noStrike">
                          <a:effectLst/>
                          <a:latin typeface="Arial Unicode MS"/>
                        </a:rPr>
                        <a:t>37</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БУСАД ЭХ ҮҮСВЭР</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72,182,000.00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69,407,711.32</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2,774,288.68</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96.16</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1073">
                <a:tc>
                  <a:txBody>
                    <a:bodyPr/>
                    <a:lstStyle/>
                    <a:p>
                      <a:pPr algn="l" fontAlgn="ctr"/>
                      <a:r>
                        <a:rPr lang="en-US" sz="1200" b="0" i="0" u="none" strike="noStrike">
                          <a:effectLst/>
                          <a:latin typeface="Arial Unicode MS"/>
                        </a:rPr>
                        <a:t>370001</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Төсөв болон дамжуулан зээлдүүлсэн зээлээс эргэж төлөгдөх </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72,182,000.00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69,407,711.32</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2,774,288.68</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96.16</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4</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Мөнгө, түүнтэй адилтгах хөрөнгийн эхний үлдэгдэл </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29,229,129.75</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-29,229,129.75</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27382">
                <a:tc>
                  <a:txBody>
                    <a:bodyPr/>
                    <a:lstStyle/>
                    <a:p>
                      <a:pPr algn="l" fontAlgn="ctr"/>
                      <a:r>
                        <a:rPr lang="en-US" sz="1200" b="0" i="0" u="none" strike="noStrike">
                          <a:effectLst/>
                          <a:latin typeface="Arial Unicode MS"/>
                        </a:rPr>
                        <a:t>5</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200" b="0" i="0" u="none" strike="noStrike">
                          <a:effectLst/>
                          <a:latin typeface="Arial Unicode MS"/>
                        </a:rPr>
                        <a:t>Мөнгө, түүнтэй адилтгах хөрөнгийн эцсийн үлдэгдэл </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effectLst/>
                          <a:latin typeface="Arial Unicode MS"/>
                        </a:rPr>
                        <a:t>50,396,822.75</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a:effectLst/>
                          <a:latin typeface="Arial Unicode MS"/>
                        </a:rPr>
                        <a:t>-50,396,822.75</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200" b="0" i="0" u="none" strike="noStrike" dirty="0">
                          <a:effectLst/>
                          <a:latin typeface="Arial Unicode MS"/>
                        </a:rPr>
                        <a:t>0.00</a:t>
                      </a:r>
                    </a:p>
                  </a:txBody>
                  <a:tcPr marL="7310" marR="7310" marT="73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79691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4584" y="266700"/>
            <a:ext cx="8596668" cy="1320800"/>
          </a:xfrm>
        </p:spPr>
        <p:txBody>
          <a:bodyPr>
            <a:normAutofit/>
          </a:bodyPr>
          <a:lstStyle/>
          <a:p>
            <a:pPr algn="ctr"/>
            <a:r>
              <a:rPr lang="mn-MN" sz="2800" dirty="0" smtClean="0">
                <a:latin typeface="Arial" panose="020B0604020202020204" pitchFamily="34" charset="0"/>
                <a:cs typeface="Arial" panose="020B0604020202020204" pitchFamily="34" charset="0"/>
              </a:rPr>
              <a:t>Тайлангийн бүтэц:  урсгал болон хөрөнгө оруулалт, тусгай сангийн эх үүсвэрийн зарцуулалт</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87500"/>
            <a:ext cx="9906000" cy="4908550"/>
          </a:xfrm>
        </p:spPr>
        <p:txBody>
          <a:bodyPr>
            <a:noAutofit/>
          </a:bodyPr>
          <a:lstStyle/>
          <a:p>
            <a:pPr algn="just"/>
            <a:r>
              <a:rPr lang="mn-MN" sz="2000" b="1" dirty="0" smtClean="0">
                <a:latin typeface="Arial" panose="020B0604020202020204" pitchFamily="34" charset="0"/>
                <a:cs typeface="Arial" panose="020B0604020202020204" pitchFamily="34" charset="0"/>
              </a:rPr>
              <a:t>Монгол Улсын Төсвийн тухай хуулийн 5 дугаар зүйл, 6 дугаар зүйлийн 6.5.1, 8 дугаар зүйлийн 8.9.3 дахь заалтуудын дагуу төсвийг төлөвлөх, батлах, хэрэгжүүлэх, тайлагнах үе шат бүрд тухайн шатны төсвийг олон нийтэд мэдээлж, ил тод байдлыг хангаж ажиллах үүргийг бүх шатны төсөв захирагчид хүлээдэг.</a:t>
            </a:r>
          </a:p>
          <a:p>
            <a:pPr algn="just"/>
            <a:endParaRPr lang="mn-MN" sz="2000" b="1" dirty="0" smtClean="0">
              <a:latin typeface="Arial" panose="020B0604020202020204" pitchFamily="34" charset="0"/>
              <a:cs typeface="Arial" panose="020B0604020202020204" pitchFamily="34" charset="0"/>
            </a:endParaRPr>
          </a:p>
          <a:p>
            <a:pPr algn="just"/>
            <a:r>
              <a:rPr lang="mn-MN" sz="2000" b="1" dirty="0">
                <a:latin typeface="Arial" panose="020B0604020202020204" pitchFamily="34" charset="0"/>
                <a:cs typeface="Arial" panose="020B0604020202020204" pitchFamily="34" charset="0"/>
              </a:rPr>
              <a:t>8.9.3.сум, дүүргийн төрийн сан нь тухайн шатны төсвийн хагас жилийн гүйцэтгэл, санхүүгийн нэгтгэсэн тайланг</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жил</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бүрийн</a:t>
            </a:r>
            <a:r>
              <a:rPr lang="mn-MN" sz="2000" b="1" dirty="0">
                <a:latin typeface="Arial" panose="020B0604020202020204" pitchFamily="34" charset="0"/>
                <a:cs typeface="Arial" panose="020B0604020202020204" pitchFamily="34" charset="0"/>
              </a:rPr>
              <a:t> 7 дугаар сарын 25-ны дотор гаргаж дээд шатны төсвийн ерөнхийлөн захирагчид, жилийн төсвийн гүйцэтгэл, санхүүгийн нэгтгэсэн тайланг дараа оны 3 дугаар сарын 05-ны дотор төрийн аудитын байгууллагад хүргүүлж, аудит хийсэн тайланг </a:t>
            </a:r>
            <a:r>
              <a:rPr lang="en-US" sz="2000" b="1" dirty="0" err="1">
                <a:latin typeface="Arial" panose="020B0604020202020204" pitchFamily="34" charset="0"/>
                <a:cs typeface="Arial" panose="020B0604020202020204" pitchFamily="34" charset="0"/>
              </a:rPr>
              <a:t>жил</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бүрийн</a:t>
            </a:r>
            <a:r>
              <a:rPr lang="en-US" sz="2000" b="1" dirty="0">
                <a:latin typeface="Arial" panose="020B0604020202020204" pitchFamily="34" charset="0"/>
                <a:cs typeface="Arial" panose="020B0604020202020204" pitchFamily="34" charset="0"/>
              </a:rPr>
              <a:t> </a:t>
            </a:r>
            <a:r>
              <a:rPr lang="mn-MN" sz="2000" b="1" dirty="0">
                <a:latin typeface="Arial" panose="020B0604020202020204" pitchFamily="34" charset="0"/>
                <a:cs typeface="Arial" panose="020B0604020202020204" pitchFamily="34" charset="0"/>
              </a:rPr>
              <a:t>3 дугаар сарын 25-ны дотор дээд шатны төсвийн ерөнхийлөн захирагчид хүргүүл</a:t>
            </a:r>
            <a:r>
              <a:rPr lang="en-US" sz="2000" b="1" dirty="0" err="1">
                <a:latin typeface="Arial" panose="020B0604020202020204" pitchFamily="34" charset="0"/>
                <a:cs typeface="Arial" panose="020B0604020202020204" pitchFamily="34" charset="0"/>
              </a:rPr>
              <a:t>эх</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ба</a:t>
            </a:r>
            <a:r>
              <a:rPr lang="mn-MN" sz="2000" b="1" dirty="0">
                <a:latin typeface="Arial" panose="020B0604020202020204" pitchFamily="34" charset="0"/>
                <a:cs typeface="Arial" panose="020B0604020202020204" pitchFamily="34" charset="0"/>
              </a:rPr>
              <a:t> аудит хийсэн тайланг нийтэд мэдээлэх;</a:t>
            </a:r>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26060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118282"/>
            <a:ext cx="10472887" cy="714232"/>
          </a:xfrm>
        </p:spPr>
        <p:txBody>
          <a:bodyPr>
            <a:normAutofit fontScale="90000"/>
          </a:bodyPr>
          <a:lstStyle/>
          <a:p>
            <a:pPr algn="ctr"/>
            <a:r>
              <a:rPr lang="mn-MN" b="1" dirty="0" smtClean="0">
                <a:solidFill>
                  <a:schemeClr val="accent5"/>
                </a:solidFill>
                <a:latin typeface="Arial" panose="020B0604020202020204" pitchFamily="34" charset="0"/>
                <a:cs typeface="Arial" panose="020B0604020202020204" pitchFamily="34" charset="0"/>
              </a:rPr>
              <a:t>Сумын төсөвт байгууллагуудын аудитын дүгнэлт</a:t>
            </a:r>
            <a:endParaRPr lang="en-US" b="1" dirty="0">
              <a:solidFill>
                <a:schemeClr val="accent5"/>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859809"/>
            <a:ext cx="11046093" cy="5827594"/>
          </a:xfrm>
        </p:spPr>
        <p:txBody>
          <a:bodyPr>
            <a:noAutofit/>
          </a:bodyPr>
          <a:lstStyle/>
          <a:p>
            <a:r>
              <a:rPr lang="mn-MN" sz="2800" dirty="0" smtClean="0">
                <a:latin typeface="Arial" panose="020B0604020202020204" pitchFamily="34" charset="0"/>
                <a:cs typeface="Arial" panose="020B0604020202020204" pitchFamily="34" charset="0"/>
              </a:rPr>
              <a:t>Иргэдийн төлөөлөгчдийн хурал –</a:t>
            </a:r>
            <a:r>
              <a:rPr lang="mn-MN" sz="2800" b="1" dirty="0">
                <a:latin typeface="Arial" panose="020B0604020202020204" pitchFamily="34" charset="0"/>
                <a:cs typeface="Arial" panose="020B0604020202020204" pitchFamily="34" charset="0"/>
              </a:rPr>
              <a:t>Зөрчилгүй</a:t>
            </a:r>
          </a:p>
          <a:p>
            <a:r>
              <a:rPr lang="mn-MN" sz="2800" dirty="0" smtClean="0">
                <a:latin typeface="Arial" panose="020B0604020202020204" pitchFamily="34" charset="0"/>
                <a:cs typeface="Arial" panose="020B0604020202020204" pitchFamily="34" charset="0"/>
              </a:rPr>
              <a:t>Засаг даргын тамгын газар –  </a:t>
            </a:r>
            <a:r>
              <a:rPr lang="mn-MN" sz="2800" b="1" dirty="0" smtClean="0">
                <a:latin typeface="Arial" panose="020B0604020202020204" pitchFamily="34" charset="0"/>
                <a:cs typeface="Arial" panose="020B0604020202020204" pitchFamily="34" charset="0"/>
              </a:rPr>
              <a:t>Хязгаарлалттай</a:t>
            </a:r>
          </a:p>
          <a:p>
            <a:r>
              <a:rPr lang="mn-MN" sz="2800" dirty="0" smtClean="0">
                <a:latin typeface="Arial" panose="020B0604020202020204" pitchFamily="34" charset="0"/>
                <a:cs typeface="Arial" panose="020B0604020202020204" pitchFamily="34" charset="0"/>
              </a:rPr>
              <a:t>12 жилийн сургууль – </a:t>
            </a:r>
            <a:r>
              <a:rPr lang="mn-MN" sz="2800" b="1" dirty="0" smtClean="0">
                <a:latin typeface="Arial" panose="020B0604020202020204" pitchFamily="34" charset="0"/>
                <a:cs typeface="Arial" panose="020B0604020202020204" pitchFamily="34" charset="0"/>
              </a:rPr>
              <a:t>Зөрчилгүй</a:t>
            </a:r>
          </a:p>
          <a:p>
            <a:r>
              <a:rPr lang="mn-MN" sz="2800" dirty="0" smtClean="0">
                <a:latin typeface="Arial" panose="020B0604020202020204" pitchFamily="34" charset="0"/>
                <a:cs typeface="Arial" panose="020B0604020202020204" pitchFamily="34" charset="0"/>
              </a:rPr>
              <a:t>Хүүхдийн цэцэрлэг – </a:t>
            </a:r>
            <a:r>
              <a:rPr lang="mn-MN" sz="2800" b="1" dirty="0" smtClean="0">
                <a:latin typeface="Arial" panose="020B0604020202020204" pitchFamily="34" charset="0"/>
                <a:cs typeface="Arial" panose="020B0604020202020204" pitchFamily="34" charset="0"/>
              </a:rPr>
              <a:t>Зөрчилгүй</a:t>
            </a:r>
          </a:p>
          <a:p>
            <a:r>
              <a:rPr lang="mn-MN" sz="2800" dirty="0" smtClean="0">
                <a:latin typeface="Arial" panose="020B0604020202020204" pitchFamily="34" charset="0"/>
                <a:cs typeface="Arial" panose="020B0604020202020204" pitchFamily="34" charset="0"/>
              </a:rPr>
              <a:t>Соёлын төв </a:t>
            </a:r>
            <a:r>
              <a:rPr lang="mn-MN" sz="2800" b="1" smtClean="0">
                <a:latin typeface="Arial" panose="020B0604020202020204" pitchFamily="34" charset="0"/>
                <a:cs typeface="Arial" panose="020B0604020202020204" pitchFamily="34" charset="0"/>
              </a:rPr>
              <a:t>- Зөрчилгүй</a:t>
            </a:r>
            <a:endParaRPr lang="mn-MN" sz="2800" b="1" dirty="0" smtClean="0">
              <a:latin typeface="Arial" panose="020B0604020202020204" pitchFamily="34" charset="0"/>
              <a:cs typeface="Arial" panose="020B0604020202020204" pitchFamily="34" charset="0"/>
            </a:endParaRPr>
          </a:p>
          <a:p>
            <a:r>
              <a:rPr lang="mn-MN" sz="2800" dirty="0" smtClean="0">
                <a:latin typeface="Arial" panose="020B0604020202020204" pitchFamily="34" charset="0"/>
                <a:cs typeface="Arial" panose="020B0604020202020204" pitchFamily="34" charset="0"/>
              </a:rPr>
              <a:t>Эрүүл мэндийн төв – </a:t>
            </a:r>
            <a:r>
              <a:rPr lang="mn-MN" sz="2800" b="1" dirty="0" smtClean="0">
                <a:latin typeface="Arial" panose="020B0604020202020204" pitchFamily="34" charset="0"/>
                <a:cs typeface="Arial" panose="020B0604020202020204" pitchFamily="34" charset="0"/>
              </a:rPr>
              <a:t>Зөрчилгүй</a:t>
            </a:r>
            <a:r>
              <a:rPr lang="mn-MN" sz="2800" dirty="0" smtClean="0">
                <a:latin typeface="Arial" panose="020B0604020202020204" pitchFamily="34" charset="0"/>
                <a:cs typeface="Arial" panose="020B0604020202020204" pitchFamily="34" charset="0"/>
              </a:rPr>
              <a:t> </a:t>
            </a:r>
          </a:p>
          <a:p>
            <a:r>
              <a:rPr lang="mn-MN" sz="2800" dirty="0" smtClean="0">
                <a:latin typeface="Arial" panose="020B0604020202020204" pitchFamily="34" charset="0"/>
                <a:cs typeface="Arial" panose="020B0604020202020204" pitchFamily="34" charset="0"/>
              </a:rPr>
              <a:t>Сум хөгжүүлэх сан – </a:t>
            </a:r>
            <a:r>
              <a:rPr lang="mn-MN" sz="2800" b="1" dirty="0" smtClean="0">
                <a:latin typeface="Arial" panose="020B0604020202020204" pitchFamily="34" charset="0"/>
                <a:cs typeface="Arial" panose="020B0604020202020204" pitchFamily="34" charset="0"/>
              </a:rPr>
              <a:t>Хязгаарлалттай </a:t>
            </a:r>
          </a:p>
          <a:p>
            <a:pPr marL="0" indent="0">
              <a:buNone/>
            </a:pPr>
            <a:endParaRPr lang="mn-MN" sz="2800" b="1" dirty="0" smtClean="0">
              <a:latin typeface="Arial" panose="020B0604020202020204" pitchFamily="34" charset="0"/>
              <a:cs typeface="Arial" panose="020B0604020202020204" pitchFamily="34" charset="0"/>
            </a:endParaRPr>
          </a:p>
          <a:p>
            <a:r>
              <a:rPr lang="mn-MN" sz="2800" dirty="0">
                <a:solidFill>
                  <a:srgbClr val="0070C0"/>
                </a:solidFill>
                <a:latin typeface="Arial" panose="020B0604020202020204" pitchFamily="34" charset="0"/>
                <a:cs typeface="Arial" panose="020B0604020202020204" pitchFamily="34" charset="0"/>
              </a:rPr>
              <a:t>Сумын төсвийн ерөнхийлөн захирагчийн санхүүгийн нэгтгэсэн тайлан –</a:t>
            </a:r>
            <a:r>
              <a:rPr lang="mn-MN" sz="2800" b="1" dirty="0">
                <a:solidFill>
                  <a:srgbClr val="0070C0"/>
                </a:solidFill>
                <a:latin typeface="Arial" panose="020B0604020202020204" pitchFamily="34" charset="0"/>
                <a:cs typeface="Arial" panose="020B0604020202020204" pitchFamily="34" charset="0"/>
              </a:rPr>
              <a:t> Зөрчилгүй </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969286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4439" y="2174238"/>
            <a:ext cx="8596668" cy="1756318"/>
          </a:xfrm>
        </p:spPr>
        <p:txBody>
          <a:bodyPr>
            <a:normAutofit/>
          </a:bodyPr>
          <a:lstStyle/>
          <a:p>
            <a:pPr marL="0" indent="0" algn="ctr">
              <a:buNone/>
            </a:pPr>
            <a:r>
              <a:rPr lang="mn-MN" sz="4800" b="1" dirty="0" smtClean="0">
                <a:latin typeface="Arial" panose="020B0604020202020204" pitchFamily="34" charset="0"/>
                <a:cs typeface="Arial" panose="020B0604020202020204" pitchFamily="34" charset="0"/>
              </a:rPr>
              <a:t>АНХААРЛАА ХАНДУУЛСАН ТА БҮХЭНД БАЯРЛАЛАА.</a:t>
            </a:r>
            <a:endParaRPr lang="en-US"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4190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3949" y="133350"/>
            <a:ext cx="10132629" cy="703385"/>
          </a:xfrm>
        </p:spPr>
        <p:txBody>
          <a:bodyPr>
            <a:noAutofit/>
          </a:bodyPr>
          <a:lstStyle/>
          <a:p>
            <a:r>
              <a:rPr lang="mn-MN" sz="2800" b="1" dirty="0" smtClean="0">
                <a:solidFill>
                  <a:schemeClr val="accent5"/>
                </a:solidFill>
              </a:rPr>
              <a:t>Төсвийн байгууллагуудын </a:t>
            </a:r>
            <a:r>
              <a:rPr lang="mn-MN" sz="2800" b="1" dirty="0" smtClean="0">
                <a:solidFill>
                  <a:schemeClr val="accent5"/>
                </a:solidFill>
                <a:latin typeface="Arial" panose="020B0604020202020204" pitchFamily="34" charset="0"/>
                <a:cs typeface="Arial" panose="020B0604020202020204" pitchFamily="34" charset="0"/>
              </a:rPr>
              <a:t>санхүүжилт</a:t>
            </a:r>
            <a:r>
              <a:rPr lang="mn-MN" sz="2800" b="1" dirty="0" smtClean="0">
                <a:solidFill>
                  <a:schemeClr val="accent5"/>
                </a:solidFill>
              </a:rPr>
              <a:t>, орлого эх үүсвэр</a:t>
            </a:r>
            <a:endParaRPr lang="en-US" sz="2800" b="1" dirty="0">
              <a:solidFill>
                <a:schemeClr val="accent5"/>
              </a:solidFill>
            </a:endParaRP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138227248"/>
              </p:ext>
            </p:extLst>
          </p:nvPr>
        </p:nvGraphicFramePr>
        <p:xfrm>
          <a:off x="317672" y="1390675"/>
          <a:ext cx="4935146" cy="38814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p:nvPr>
            <p:extLst>
              <p:ext uri="{D42A27DB-BD31-4B8C-83A1-F6EECF244321}">
                <p14:modId xmlns:p14="http://schemas.microsoft.com/office/powerpoint/2010/main" val="4248749852"/>
              </p:ext>
            </p:extLst>
          </p:nvPr>
        </p:nvGraphicFramePr>
        <p:xfrm>
          <a:off x="5334000" y="836735"/>
          <a:ext cx="6553200" cy="59787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377705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692" y="0"/>
            <a:ext cx="10673838" cy="478221"/>
          </a:xfrm>
        </p:spPr>
        <p:txBody>
          <a:bodyPr>
            <a:noAutofit/>
          </a:bodyPr>
          <a:lstStyle/>
          <a:p>
            <a:pPr algn="ctr"/>
            <a:r>
              <a:rPr lang="mn-MN" sz="2800" dirty="0" smtClean="0">
                <a:latin typeface="Arial" panose="020B0604020202020204" pitchFamily="34" charset="0"/>
                <a:cs typeface="Arial" panose="020B0604020202020204" pitchFamily="34" charset="0"/>
              </a:rPr>
              <a:t>Орон нутгийн орлогын төлөвлөгөө, биелэлт</a:t>
            </a:r>
            <a:endParaRPr lang="en-US" sz="2800"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87155750"/>
              </p:ext>
            </p:extLst>
          </p:nvPr>
        </p:nvGraphicFramePr>
        <p:xfrm>
          <a:off x="670753" y="581891"/>
          <a:ext cx="11246225" cy="6025445"/>
        </p:xfrm>
        <a:graphic>
          <a:graphicData uri="http://schemas.openxmlformats.org/drawingml/2006/table">
            <a:tbl>
              <a:tblPr>
                <a:tableStyleId>{5940675A-B579-460E-94D1-54222C63F5DA}</a:tableStyleId>
              </a:tblPr>
              <a:tblGrid>
                <a:gridCol w="5411392"/>
                <a:gridCol w="2313710"/>
                <a:gridCol w="1579418"/>
                <a:gridCol w="1066800"/>
                <a:gridCol w="874905"/>
              </a:tblGrid>
              <a:tr h="451567">
                <a:tc>
                  <a:txBody>
                    <a:bodyPr/>
                    <a:lstStyle/>
                    <a:p>
                      <a:pPr algn="ctr" fontAlgn="t">
                        <a:spcAft>
                          <a:spcPts val="0"/>
                        </a:spcAft>
                      </a:pPr>
                      <a:r>
                        <a:rPr lang="mn-MN" sz="1600" b="1" kern="1200" dirty="0">
                          <a:solidFill>
                            <a:srgbClr val="000000"/>
                          </a:solidFill>
                          <a:effectLst/>
                          <a:latin typeface="Arial Mon"/>
                          <a:ea typeface="Times New Roman"/>
                          <a:cs typeface="Arial"/>
                        </a:rPr>
                        <a:t>Орлогын нэр, т</a:t>
                      </a:r>
                      <a:r>
                        <a:rPr lang="mn-MN" sz="1600" b="1" kern="1200" dirty="0">
                          <a:solidFill>
                            <a:srgbClr val="000000"/>
                          </a:solidFill>
                          <a:effectLst/>
                          <a:latin typeface="Arial"/>
                          <a:ea typeface="Times New Roman"/>
                        </a:rPr>
                        <a:t>өрө</a:t>
                      </a:r>
                      <a:r>
                        <a:rPr lang="mn-MN" sz="1600" b="1" kern="1200" dirty="0">
                          <a:solidFill>
                            <a:srgbClr val="000000"/>
                          </a:solidFill>
                          <a:effectLst/>
                          <a:latin typeface="Arial Mon"/>
                          <a:ea typeface="Times New Roman"/>
                          <a:cs typeface="Arial Mon"/>
                        </a:rPr>
                        <a:t>л</a:t>
                      </a:r>
                      <a:endParaRPr lang="en-US" sz="1800" dirty="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Т</a:t>
                      </a:r>
                      <a:r>
                        <a:rPr lang="mn-MN" sz="1600" b="1" kern="1200">
                          <a:solidFill>
                            <a:srgbClr val="000000"/>
                          </a:solidFill>
                          <a:effectLst/>
                          <a:latin typeface="Arial"/>
                          <a:ea typeface="Times New Roman"/>
                        </a:rPr>
                        <a:t>өлөвлөгөө</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Г</a:t>
                      </a:r>
                      <a:r>
                        <a:rPr lang="mn-MN" sz="1600" b="1" kern="1200">
                          <a:solidFill>
                            <a:srgbClr val="000000"/>
                          </a:solidFill>
                          <a:effectLst/>
                          <a:latin typeface="Arial"/>
                          <a:ea typeface="Times New Roman"/>
                        </a:rPr>
                        <a:t>ү</a:t>
                      </a:r>
                      <a:r>
                        <a:rPr lang="mn-MN" sz="1600" b="1" kern="1200">
                          <a:solidFill>
                            <a:srgbClr val="000000"/>
                          </a:solidFill>
                          <a:effectLst/>
                          <a:latin typeface="Arial Mon"/>
                          <a:ea typeface="Times New Roman"/>
                          <a:cs typeface="Arial Mon"/>
                        </a:rPr>
                        <a:t>йцэтгэл</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З</a:t>
                      </a:r>
                      <a:r>
                        <a:rPr lang="mn-MN" sz="1600" b="1" kern="1200">
                          <a:solidFill>
                            <a:srgbClr val="000000"/>
                          </a:solidFill>
                          <a:effectLst/>
                          <a:latin typeface="Arial"/>
                          <a:ea typeface="Times New Roman"/>
                        </a:rPr>
                        <a:t>ө</a:t>
                      </a:r>
                      <a:r>
                        <a:rPr lang="mn-MN" sz="1600" b="1" kern="1200">
                          <a:solidFill>
                            <a:srgbClr val="000000"/>
                          </a:solidFill>
                          <a:effectLst/>
                          <a:latin typeface="Arial Mon"/>
                          <a:ea typeface="Times New Roman"/>
                          <a:cs typeface="Arial Mon"/>
                        </a:rPr>
                        <a:t>р</a:t>
                      </a:r>
                      <a:r>
                        <a:rPr lang="mn-MN" sz="1600" b="1" kern="1200">
                          <a:solidFill>
                            <a:srgbClr val="000000"/>
                          </a:solidFill>
                          <a:effectLst/>
                          <a:latin typeface="Arial"/>
                          <a:ea typeface="Times New Roman"/>
                        </a:rPr>
                        <a:t>үү</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dirty="0">
                          <a:solidFill>
                            <a:srgbClr val="000000"/>
                          </a:solidFill>
                          <a:effectLst/>
                          <a:latin typeface="Arial Mon"/>
                          <a:ea typeface="Times New Roman"/>
                          <a:cs typeface="Arial"/>
                        </a:rPr>
                        <a:t>Хувь</a:t>
                      </a:r>
                      <a:endParaRPr lang="en-US" sz="1800" dirty="0">
                        <a:effectLst/>
                        <a:latin typeface="Times New Roman"/>
                        <a:ea typeface="Times New Roman"/>
                      </a:endParaRPr>
                    </a:p>
                  </a:txBody>
                  <a:tcPr marL="9525" marR="9525" marT="9525" marB="0"/>
                </a:tc>
              </a:tr>
              <a:tr h="451567">
                <a:tc>
                  <a:txBody>
                    <a:bodyPr/>
                    <a:lstStyle/>
                    <a:p>
                      <a:pPr algn="ctr" fontAlgn="t">
                        <a:spcAft>
                          <a:spcPts val="0"/>
                        </a:spcAft>
                      </a:pPr>
                      <a:r>
                        <a:rPr lang="mn-MN" sz="1600" b="1" kern="1200">
                          <a:solidFill>
                            <a:srgbClr val="000000"/>
                          </a:solidFill>
                          <a:effectLst/>
                          <a:latin typeface="Arial Mon"/>
                          <a:ea typeface="Times New Roman"/>
                          <a:cs typeface="Arial"/>
                        </a:rPr>
                        <a:t>НИЙТ Д</a:t>
                      </a:r>
                      <a:r>
                        <a:rPr lang="mn-MN" sz="1600" b="1" kern="1200">
                          <a:solidFill>
                            <a:srgbClr val="000000"/>
                          </a:solidFill>
                          <a:effectLst/>
                          <a:latin typeface="Arial"/>
                          <a:ea typeface="Times New Roman"/>
                        </a:rPr>
                        <a:t>Ү</a:t>
                      </a:r>
                      <a:r>
                        <a:rPr lang="mn-MN" sz="1600" b="1" kern="1200">
                          <a:solidFill>
                            <a:srgbClr val="000000"/>
                          </a:solidFill>
                          <a:effectLst/>
                          <a:latin typeface="Arial Mon"/>
                          <a:ea typeface="Times New Roman"/>
                          <a:cs typeface="Arial Mon"/>
                        </a:rPr>
                        <a:t>Н</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13018000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16869739</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b="1" kern="1200">
                          <a:solidFill>
                            <a:srgbClr val="000000"/>
                          </a:solidFill>
                          <a:effectLst/>
                          <a:latin typeface="Arial Mon"/>
                          <a:ea typeface="Times New Roman"/>
                          <a:cs typeface="Arial"/>
                        </a:rPr>
                        <a:t> </a:t>
                      </a:r>
                      <a:r>
                        <a:rPr lang="mn-MN" sz="1600" b="1" kern="1200">
                          <a:solidFill>
                            <a:srgbClr val="000000"/>
                          </a:solidFill>
                          <a:effectLst/>
                          <a:latin typeface="Arial Mon"/>
                          <a:ea typeface="Times New Roman"/>
                          <a:cs typeface="Arial"/>
                        </a:rPr>
                        <a:t>-3581739</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b="1" kern="1200">
                          <a:solidFill>
                            <a:srgbClr val="000000"/>
                          </a:solidFill>
                          <a:effectLst/>
                          <a:latin typeface="Arial Mon"/>
                          <a:ea typeface="Times New Roman"/>
                          <a:cs typeface="Arial"/>
                        </a:rPr>
                        <a:t>103.4</a:t>
                      </a:r>
                      <a:endParaRPr lang="en-US" sz="1800">
                        <a:effectLst/>
                        <a:latin typeface="Times New Roman"/>
                        <a:ea typeface="Times New Roman"/>
                      </a:endParaRPr>
                    </a:p>
                  </a:txBody>
                  <a:tcPr marL="9525" marR="9525" marT="9525" marB="0"/>
                </a:tc>
              </a:tr>
              <a:tr h="451567">
                <a:tc>
                  <a:txBody>
                    <a:bodyPr/>
                    <a:lstStyle/>
                    <a:p>
                      <a:pPr fontAlgn="t">
                        <a:spcAft>
                          <a:spcPts val="0"/>
                        </a:spcAft>
                      </a:pPr>
                      <a:r>
                        <a:rPr lang="mn-MN" sz="1600" kern="1200">
                          <a:solidFill>
                            <a:srgbClr val="000000"/>
                          </a:solidFill>
                          <a:effectLst/>
                          <a:latin typeface="Arial"/>
                          <a:ea typeface="Times New Roman"/>
                        </a:rPr>
                        <a:t>Ү</a:t>
                      </a:r>
                      <a:r>
                        <a:rPr lang="mn-MN" sz="1600" kern="1200">
                          <a:solidFill>
                            <a:srgbClr val="000000"/>
                          </a:solidFill>
                          <a:effectLst/>
                          <a:latin typeface="Arial Mon"/>
                          <a:ea typeface="Times New Roman"/>
                          <a:cs typeface="Arial Mon"/>
                        </a:rPr>
                        <a:t>йл</a:t>
                      </a:r>
                      <a:r>
                        <a:rPr lang="mn-MN" sz="1600" kern="1200">
                          <a:solidFill>
                            <a:srgbClr val="000000"/>
                          </a:solidFill>
                          <a:effectLst/>
                          <a:latin typeface="Arial Mon"/>
                          <a:ea typeface="Times New Roman"/>
                          <a:cs typeface="Arial"/>
                        </a:rPr>
                        <a:t> ажиллагааны орлого</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a:t>
                      </a:r>
                      <a:r>
                        <a:rPr lang="mn-MN" sz="1600" kern="1200">
                          <a:solidFill>
                            <a:srgbClr val="000000"/>
                          </a:solidFill>
                          <a:effectLst/>
                          <a:latin typeface="Arial Mon"/>
                          <a:ea typeface="Times New Roman"/>
                          <a:cs typeface="Arial"/>
                        </a:rPr>
                        <a:t>118</a:t>
                      </a:r>
                      <a:r>
                        <a:rPr lang="en-US" sz="1600" kern="1200">
                          <a:solidFill>
                            <a:srgbClr val="000000"/>
                          </a:solidFill>
                          <a:effectLst/>
                          <a:latin typeface="Arial Mon"/>
                          <a:ea typeface="Times New Roman"/>
                          <a:cs typeface="Arial"/>
                        </a:rPr>
                        <a:t>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918000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182000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8</a:t>
                      </a:r>
                      <a:r>
                        <a:rPr lang="en-US" sz="1600" kern="1200">
                          <a:solidFill>
                            <a:srgbClr val="000000"/>
                          </a:solidFill>
                          <a:effectLst/>
                          <a:latin typeface="Arial Mon"/>
                          <a:ea typeface="Times New Roman"/>
                          <a:cs typeface="Arial"/>
                        </a:rPr>
                        <a:t>2.1</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mn-MN" sz="1600" kern="1200">
                          <a:solidFill>
                            <a:srgbClr val="000000"/>
                          </a:solidFill>
                          <a:effectLst/>
                          <a:latin typeface="Arial Mon"/>
                          <a:ea typeface="Times New Roman"/>
                          <a:cs typeface="Arial"/>
                        </a:rPr>
                        <a:t>Шууд бус орлого</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1700000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3392985</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-1692985</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199.6</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mn-MN" sz="1600" kern="1200">
                          <a:solidFill>
                            <a:srgbClr val="000000"/>
                          </a:solidFill>
                          <a:effectLst/>
                          <a:latin typeface="Arial Mon"/>
                          <a:ea typeface="Times New Roman"/>
                          <a:cs typeface="Arial"/>
                        </a:rPr>
                        <a:t>Хөрөнгийн орлого /хадгаламжийн хүү/</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2500000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4617791</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-2117791</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184.7</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mn-MN" sz="1600" kern="1200">
                          <a:solidFill>
                            <a:srgbClr val="000000"/>
                          </a:solidFill>
                          <a:effectLst/>
                          <a:latin typeface="Arial Mon"/>
                          <a:ea typeface="Times New Roman"/>
                          <a:cs typeface="Arial"/>
                        </a:rPr>
                        <a:t>ҮХХБорлуулсны албан татвар</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400000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-400000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 </a:t>
                      </a:r>
                      <a:endParaRPr lang="en-US" sz="1800">
                        <a:effectLst/>
                        <a:latin typeface="Times New Roman"/>
                        <a:ea typeface="Times New Roman"/>
                      </a:endParaRPr>
                    </a:p>
                  </a:txBody>
                  <a:tcPr marL="9525" marR="9525" marT="9525" marB="0"/>
                </a:tc>
              </a:tr>
              <a:tr h="296512">
                <a:tc>
                  <a:txBody>
                    <a:bodyPr/>
                    <a:lstStyle/>
                    <a:p>
                      <a:pPr fontAlgn="t">
                        <a:spcAft>
                          <a:spcPts val="0"/>
                        </a:spcAft>
                      </a:pPr>
                      <a:r>
                        <a:rPr lang="mn-MN" sz="1600" kern="1200">
                          <a:solidFill>
                            <a:srgbClr val="000000"/>
                          </a:solidFill>
                          <a:effectLst/>
                          <a:latin typeface="Arial Mon"/>
                          <a:ea typeface="Times New Roman"/>
                          <a:cs typeface="Arial"/>
                        </a:rPr>
                        <a:t>Бууны албан татвар</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2000000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1484000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516000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74.2</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mn-MN" sz="1600" kern="1200">
                          <a:solidFill>
                            <a:srgbClr val="000000"/>
                          </a:solidFill>
                          <a:effectLst/>
                          <a:latin typeface="Arial Mon"/>
                          <a:ea typeface="Times New Roman"/>
                          <a:cs typeface="Arial"/>
                        </a:rPr>
                        <a:t>Улсын тэмдэгтийн хураамж</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a:t>
                      </a:r>
                      <a:r>
                        <a:rPr lang="mn-MN" sz="1600" kern="1200">
                          <a:solidFill>
                            <a:srgbClr val="000000"/>
                          </a:solidFill>
                          <a:effectLst/>
                          <a:latin typeface="Arial Mon"/>
                          <a:ea typeface="Times New Roman"/>
                          <a:cs typeface="Arial"/>
                        </a:rPr>
                        <a:t>600000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1371490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220510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85.7</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mn-MN" sz="1600" kern="1200">
                          <a:solidFill>
                            <a:srgbClr val="000000"/>
                          </a:solidFill>
                          <a:effectLst/>
                          <a:latin typeface="Arial Mon"/>
                          <a:ea typeface="Times New Roman"/>
                          <a:cs typeface="Arial"/>
                        </a:rPr>
                        <a:t>Т</a:t>
                      </a:r>
                      <a:r>
                        <a:rPr lang="mn-MN" sz="1600" kern="1200">
                          <a:solidFill>
                            <a:srgbClr val="000000"/>
                          </a:solidFill>
                          <a:effectLst/>
                          <a:latin typeface="Arial"/>
                          <a:ea typeface="Times New Roman"/>
                        </a:rPr>
                        <a:t>ү</a:t>
                      </a:r>
                      <a:r>
                        <a:rPr lang="mn-MN" sz="1600" kern="1200">
                          <a:solidFill>
                            <a:srgbClr val="000000"/>
                          </a:solidFill>
                          <a:effectLst/>
                          <a:latin typeface="Arial Mon"/>
                          <a:ea typeface="Times New Roman"/>
                          <a:cs typeface="Arial Mon"/>
                        </a:rPr>
                        <a:t>гээмэл</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тархацтай</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ашигт</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малтмал</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ашигласны</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т</a:t>
                      </a:r>
                      <a:r>
                        <a:rPr lang="mn-MN" sz="1600" kern="1200">
                          <a:solidFill>
                            <a:srgbClr val="000000"/>
                          </a:solidFill>
                          <a:effectLst/>
                          <a:latin typeface="Arial"/>
                          <a:ea typeface="Times New Roman"/>
                        </a:rPr>
                        <a:t>өлбө</a:t>
                      </a:r>
                      <a:r>
                        <a:rPr lang="mn-MN" sz="1600" kern="1200">
                          <a:solidFill>
                            <a:srgbClr val="000000"/>
                          </a:solidFill>
                          <a:effectLst/>
                          <a:latin typeface="Arial Mon"/>
                          <a:ea typeface="Times New Roman"/>
                          <a:cs typeface="Arial Mon"/>
                        </a:rPr>
                        <a:t>р</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0</a:t>
                      </a:r>
                      <a:endParaRPr lang="en-US" sz="1800">
                        <a:effectLst/>
                        <a:latin typeface="Times New Roman"/>
                        <a:ea typeface="Times New Roman"/>
                      </a:endParaRPr>
                    </a:p>
                  </a:txBody>
                  <a:tcPr marL="9525" marR="9525" marT="9525" marB="0"/>
                </a:tc>
              </a:tr>
              <a:tr h="584038">
                <a:tc>
                  <a:txBody>
                    <a:bodyPr/>
                    <a:lstStyle/>
                    <a:p>
                      <a:pPr fontAlgn="t">
                        <a:spcAft>
                          <a:spcPts val="0"/>
                        </a:spcAft>
                      </a:pPr>
                      <a:r>
                        <a:rPr lang="mn-MN" sz="1600" kern="1200">
                          <a:solidFill>
                            <a:srgbClr val="000000"/>
                          </a:solidFill>
                          <a:effectLst/>
                          <a:latin typeface="Arial Mon"/>
                          <a:ea typeface="Times New Roman"/>
                          <a:cs typeface="Arial"/>
                        </a:rPr>
                        <a:t>Хог хаягдлын </a:t>
                      </a:r>
                      <a:r>
                        <a:rPr lang="mn-MN" sz="1600" kern="1200">
                          <a:solidFill>
                            <a:srgbClr val="000000"/>
                          </a:solidFill>
                          <a:effectLst/>
                          <a:latin typeface="Arial"/>
                          <a:ea typeface="Times New Roman"/>
                        </a:rPr>
                        <a:t>ү</a:t>
                      </a:r>
                      <a:r>
                        <a:rPr lang="mn-MN" sz="1600" kern="1200">
                          <a:solidFill>
                            <a:srgbClr val="000000"/>
                          </a:solidFill>
                          <a:effectLst/>
                          <a:latin typeface="Arial Mon"/>
                          <a:ea typeface="Times New Roman"/>
                          <a:cs typeface="Arial Mon"/>
                        </a:rPr>
                        <a:t>йлчилгээний</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хураамж</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2300000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2564500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a:t>
                      </a:r>
                      <a:r>
                        <a:rPr lang="mn-MN" sz="1600" kern="1200">
                          <a:solidFill>
                            <a:srgbClr val="000000"/>
                          </a:solidFill>
                          <a:effectLst/>
                          <a:latin typeface="Arial Mon"/>
                          <a:ea typeface="Times New Roman"/>
                          <a:cs typeface="Arial"/>
                        </a:rPr>
                        <a:t>264500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111.5</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ru-RU" sz="1600" kern="1200">
                          <a:solidFill>
                            <a:srgbClr val="000000"/>
                          </a:solidFill>
                          <a:effectLst/>
                          <a:latin typeface="Arial Mon"/>
                          <a:ea typeface="Times New Roman"/>
                          <a:cs typeface="Arial"/>
                        </a:rPr>
                        <a:t>Ус, рашааны </a:t>
                      </a:r>
                      <a:r>
                        <a:rPr lang="mn-MN" sz="1600" kern="1200">
                          <a:solidFill>
                            <a:srgbClr val="000000"/>
                          </a:solidFill>
                          <a:effectLst/>
                          <a:latin typeface="Arial Mon"/>
                          <a:ea typeface="Times New Roman"/>
                          <a:cs typeface="Arial"/>
                        </a:rPr>
                        <a:t>нөө</a:t>
                      </a:r>
                      <a:r>
                        <a:rPr lang="ru-RU" sz="1600" kern="1200">
                          <a:solidFill>
                            <a:srgbClr val="000000"/>
                          </a:solidFill>
                          <a:effectLst/>
                          <a:latin typeface="Arial Mon"/>
                          <a:ea typeface="Times New Roman"/>
                          <a:cs typeface="Arial Mon"/>
                        </a:rPr>
                        <a:t>ц</a:t>
                      </a:r>
                      <a:r>
                        <a:rPr lang="ru-RU" sz="1600" kern="1200">
                          <a:solidFill>
                            <a:srgbClr val="000000"/>
                          </a:solidFill>
                          <a:effectLst/>
                          <a:latin typeface="Arial Mon"/>
                          <a:ea typeface="Times New Roman"/>
                          <a:cs typeface="Arial"/>
                        </a:rPr>
                        <a:t> </a:t>
                      </a:r>
                      <a:r>
                        <a:rPr lang="ru-RU" sz="1600" kern="1200">
                          <a:solidFill>
                            <a:srgbClr val="000000"/>
                          </a:solidFill>
                          <a:effectLst/>
                          <a:latin typeface="Arial Mon"/>
                          <a:ea typeface="Times New Roman"/>
                          <a:cs typeface="Arial Mon"/>
                        </a:rPr>
                        <a:t>ашигласны</a:t>
                      </a:r>
                      <a:r>
                        <a:rPr lang="ru-RU" sz="1600" kern="1200">
                          <a:solidFill>
                            <a:srgbClr val="000000"/>
                          </a:solidFill>
                          <a:effectLst/>
                          <a:latin typeface="Arial Mon"/>
                          <a:ea typeface="Times New Roman"/>
                          <a:cs typeface="Arial"/>
                        </a:rPr>
                        <a:t> </a:t>
                      </a:r>
                      <a:r>
                        <a:rPr lang="ru-RU" sz="1600" kern="1200">
                          <a:solidFill>
                            <a:srgbClr val="000000"/>
                          </a:solidFill>
                          <a:effectLst/>
                          <a:latin typeface="Arial Mon"/>
                          <a:ea typeface="Times New Roman"/>
                          <a:cs typeface="Arial Mon"/>
                        </a:rPr>
                        <a:t>т</a:t>
                      </a:r>
                      <a:r>
                        <a:rPr lang="mn-MN" sz="1600" kern="1200">
                          <a:solidFill>
                            <a:srgbClr val="000000"/>
                          </a:solidFill>
                          <a:effectLst/>
                          <a:latin typeface="Arial"/>
                          <a:ea typeface="Times New Roman"/>
                        </a:rPr>
                        <a:t>өлбө</a:t>
                      </a:r>
                      <a:r>
                        <a:rPr lang="ru-RU" sz="1600" kern="1200">
                          <a:solidFill>
                            <a:srgbClr val="000000"/>
                          </a:solidFill>
                          <a:effectLst/>
                          <a:latin typeface="Arial Mon"/>
                          <a:ea typeface="Times New Roman"/>
                          <a:cs typeface="Arial Mon"/>
                        </a:rPr>
                        <a:t>р</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500000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561900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a:t>
                      </a:r>
                      <a:r>
                        <a:rPr lang="mn-MN" sz="1600" kern="1200">
                          <a:solidFill>
                            <a:srgbClr val="000000"/>
                          </a:solidFill>
                          <a:effectLst/>
                          <a:latin typeface="Arial Mon"/>
                          <a:ea typeface="Times New Roman"/>
                          <a:cs typeface="Arial"/>
                        </a:rPr>
                        <a:t>61900</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112.4</a:t>
                      </a:r>
                      <a:endParaRPr lang="en-US" sz="1800">
                        <a:effectLst/>
                        <a:latin typeface="Times New Roman"/>
                        <a:ea typeface="Times New Roman"/>
                      </a:endParaRPr>
                    </a:p>
                  </a:txBody>
                  <a:tcPr marL="9525" marR="9525" marT="9525" marB="0"/>
                </a:tc>
              </a:tr>
              <a:tr h="477284">
                <a:tc>
                  <a:txBody>
                    <a:bodyPr/>
                    <a:lstStyle/>
                    <a:p>
                      <a:pPr fontAlgn="t">
                        <a:spcAft>
                          <a:spcPts val="0"/>
                        </a:spcAft>
                      </a:pPr>
                      <a:r>
                        <a:rPr lang="mn-MN" sz="1600" kern="1200">
                          <a:solidFill>
                            <a:srgbClr val="000000"/>
                          </a:solidFill>
                          <a:effectLst/>
                          <a:latin typeface="Arial Mon"/>
                          <a:ea typeface="Times New Roman"/>
                          <a:cs typeface="Arial"/>
                        </a:rPr>
                        <a:t>Х</a:t>
                      </a:r>
                      <a:r>
                        <a:rPr lang="mn-MN" sz="1600" kern="1200">
                          <a:solidFill>
                            <a:srgbClr val="000000"/>
                          </a:solidFill>
                          <a:effectLst/>
                          <a:latin typeface="Arial"/>
                          <a:ea typeface="Times New Roman"/>
                        </a:rPr>
                        <a:t>үү</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торгуулийн</a:t>
                      </a:r>
                      <a:r>
                        <a:rPr lang="mn-MN" sz="1600" kern="1200">
                          <a:solidFill>
                            <a:srgbClr val="000000"/>
                          </a:solidFill>
                          <a:effectLst/>
                          <a:latin typeface="Arial Mon"/>
                          <a:ea typeface="Times New Roman"/>
                          <a:cs typeface="Arial"/>
                        </a:rPr>
                        <a:t> </a:t>
                      </a:r>
                      <a:r>
                        <a:rPr lang="mn-MN" sz="1600" kern="1200">
                          <a:solidFill>
                            <a:srgbClr val="000000"/>
                          </a:solidFill>
                          <a:effectLst/>
                          <a:latin typeface="Arial Mon"/>
                          <a:ea typeface="Times New Roman"/>
                          <a:cs typeface="Arial Mon"/>
                        </a:rPr>
                        <a:t>орлого</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1200000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kern="1200">
                          <a:solidFill>
                            <a:srgbClr val="000000"/>
                          </a:solidFill>
                          <a:effectLst/>
                          <a:latin typeface="Arial Mon"/>
                          <a:ea typeface="Times New Roman"/>
                          <a:cs typeface="Arial"/>
                        </a:rPr>
                        <a:t>1559073</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-3</a:t>
                      </a:r>
                      <a:r>
                        <a:rPr lang="mn-MN" sz="1600" kern="1200">
                          <a:solidFill>
                            <a:srgbClr val="000000"/>
                          </a:solidFill>
                          <a:effectLst/>
                          <a:latin typeface="Arial Mon"/>
                          <a:ea typeface="Times New Roman"/>
                          <a:cs typeface="Arial"/>
                        </a:rPr>
                        <a:t>59073</a:t>
                      </a:r>
                      <a:endParaRPr lang="en-US" sz="1800">
                        <a:effectLst/>
                        <a:latin typeface="Times New Roman"/>
                        <a:ea typeface="Times New Roman"/>
                      </a:endParaRPr>
                    </a:p>
                  </a:txBody>
                  <a:tcPr marL="9525" marR="9525" marT="9525" marB="0"/>
                </a:tc>
                <a:tc>
                  <a:txBody>
                    <a:bodyPr/>
                    <a:lstStyle/>
                    <a:p>
                      <a:pPr algn="ctr" fontAlgn="t">
                        <a:spcAft>
                          <a:spcPts val="0"/>
                        </a:spcAft>
                      </a:pPr>
                      <a:r>
                        <a:rPr lang="en-US" sz="1600" kern="1200">
                          <a:solidFill>
                            <a:srgbClr val="000000"/>
                          </a:solidFill>
                          <a:effectLst/>
                          <a:latin typeface="Arial Mon"/>
                          <a:ea typeface="Times New Roman"/>
                          <a:cs typeface="Arial"/>
                        </a:rPr>
                        <a:t>129.9</a:t>
                      </a:r>
                      <a:endParaRPr lang="en-US" sz="1800">
                        <a:effectLst/>
                        <a:latin typeface="Times New Roman"/>
                        <a:ea typeface="Times New Roman"/>
                      </a:endParaRPr>
                    </a:p>
                  </a:txBody>
                  <a:tcPr marL="9525" marR="9525" marT="9525" marB="0"/>
                </a:tc>
              </a:tr>
              <a:tr h="449206">
                <a:tc>
                  <a:txBody>
                    <a:bodyPr/>
                    <a:lstStyle/>
                    <a:p>
                      <a:pPr fontAlgn="t">
                        <a:spcAft>
                          <a:spcPts val="0"/>
                        </a:spcAft>
                      </a:pPr>
                      <a:r>
                        <a:rPr lang="mn-MN" sz="1600" b="1" kern="1200">
                          <a:solidFill>
                            <a:srgbClr val="000000"/>
                          </a:solidFill>
                          <a:effectLst/>
                          <a:latin typeface="Arial Mon"/>
                          <a:ea typeface="Times New Roman"/>
                          <a:cs typeface="Arial"/>
                        </a:rPr>
                        <a:t>Төсөвт байгууллагын өөрийн орлого</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200000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260000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a:solidFill>
                            <a:srgbClr val="000000"/>
                          </a:solidFill>
                          <a:effectLst/>
                          <a:latin typeface="Arial Mon"/>
                          <a:ea typeface="Times New Roman"/>
                          <a:cs typeface="Arial"/>
                        </a:rPr>
                        <a:t>-60000</a:t>
                      </a:r>
                      <a:endParaRPr lang="en-US" sz="1800">
                        <a:effectLst/>
                        <a:latin typeface="Times New Roman"/>
                        <a:ea typeface="Times New Roman"/>
                      </a:endParaRPr>
                    </a:p>
                  </a:txBody>
                  <a:tcPr marL="9525" marR="9525" marT="9525" marB="0"/>
                </a:tc>
                <a:tc>
                  <a:txBody>
                    <a:bodyPr/>
                    <a:lstStyle/>
                    <a:p>
                      <a:pPr algn="ctr" fontAlgn="t">
                        <a:spcAft>
                          <a:spcPts val="0"/>
                        </a:spcAft>
                      </a:pPr>
                      <a:r>
                        <a:rPr lang="mn-MN" sz="1600" b="1" kern="1200" dirty="0">
                          <a:solidFill>
                            <a:srgbClr val="000000"/>
                          </a:solidFill>
                          <a:effectLst/>
                          <a:latin typeface="Arial Mon"/>
                          <a:ea typeface="Times New Roman"/>
                          <a:cs typeface="Arial"/>
                        </a:rPr>
                        <a:t>1</a:t>
                      </a:r>
                      <a:r>
                        <a:rPr lang="en-US" sz="1600" b="1" kern="1200" dirty="0">
                          <a:solidFill>
                            <a:srgbClr val="000000"/>
                          </a:solidFill>
                          <a:effectLst/>
                          <a:latin typeface="Arial Mon"/>
                          <a:ea typeface="Times New Roman"/>
                          <a:cs typeface="Arial"/>
                        </a:rPr>
                        <a:t>30</a:t>
                      </a:r>
                      <a:endParaRPr lang="en-US" sz="1800" dirty="0">
                        <a:effectLst/>
                        <a:latin typeface="Times New Roman"/>
                        <a:ea typeface="Times New Roman"/>
                      </a:endParaRPr>
                    </a:p>
                  </a:txBody>
                  <a:tcPr marL="9525" marR="9525" marT="9525" marB="0"/>
                </a:tc>
              </a:tr>
            </a:tbl>
          </a:graphicData>
        </a:graphic>
      </p:graphicFrame>
    </p:spTree>
    <p:extLst>
      <p:ext uri="{BB962C8B-B14F-4D97-AF65-F5344CB8AC3E}">
        <p14:creationId xmlns:p14="http://schemas.microsoft.com/office/powerpoint/2010/main" val="14956081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6767" y="0"/>
            <a:ext cx="8596668" cy="386687"/>
          </a:xfrm>
        </p:spPr>
        <p:txBody>
          <a:bodyPr>
            <a:normAutofit fontScale="90000"/>
          </a:bodyPr>
          <a:lstStyle/>
          <a:p>
            <a:pPr algn="ctr"/>
            <a:r>
              <a:rPr lang="mn-MN" sz="2400" dirty="0" smtClean="0"/>
              <a:t>Нийт зардлын ангилал</a:t>
            </a:r>
            <a:endParaRPr lang="en-US" sz="2400" dirty="0"/>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11325290"/>
              </p:ext>
            </p:extLst>
          </p:nvPr>
        </p:nvGraphicFramePr>
        <p:xfrm>
          <a:off x="245660" y="532263"/>
          <a:ext cx="11668836" cy="61414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37859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95350" y="168822"/>
            <a:ext cx="10115550" cy="603688"/>
          </a:xfrm>
        </p:spPr>
        <p:txBody>
          <a:bodyPr>
            <a:noAutofit/>
          </a:bodyPr>
          <a:lstStyle/>
          <a:p>
            <a:pPr algn="ctr"/>
            <a:r>
              <a:rPr lang="mn-MN" sz="2800" b="1" dirty="0" smtClean="0">
                <a:solidFill>
                  <a:schemeClr val="accent5"/>
                </a:solidFill>
              </a:rPr>
              <a:t>Орон нутгийн хөгжлийн сангийн эх үүсвэр, зарцуулалт</a:t>
            </a:r>
            <a:endParaRPr lang="en-US" sz="2800" b="1" dirty="0">
              <a:solidFill>
                <a:schemeClr val="accent5"/>
              </a:solidFill>
            </a:endParaRP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926763950"/>
              </p:ext>
            </p:extLst>
          </p:nvPr>
        </p:nvGraphicFramePr>
        <p:xfrm>
          <a:off x="895350" y="788275"/>
          <a:ext cx="10739602" cy="589630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72543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170" y="124692"/>
            <a:ext cx="10695516" cy="665017"/>
          </a:xfrm>
        </p:spPr>
        <p:txBody>
          <a:bodyPr/>
          <a:lstStyle/>
          <a:p>
            <a:pPr algn="ctr"/>
            <a:r>
              <a:rPr lang="mn-MN" dirty="0" smtClean="0">
                <a:latin typeface="Arial" panose="020B0604020202020204" pitchFamily="34" charset="0"/>
                <a:cs typeface="Arial" panose="020B0604020202020204" pitchFamily="34" charset="0"/>
              </a:rPr>
              <a:t>Орон нутгийн хөгжлийн сангийн гүйцэтгэл</a:t>
            </a:r>
            <a:endParaRPr lang="en-US" dirty="0">
              <a:latin typeface="Arial" panose="020B0604020202020204" pitchFamily="34" charset="0"/>
              <a:cs typeface="Arial" panose="020B06040202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75947321"/>
              </p:ext>
            </p:extLst>
          </p:nvPr>
        </p:nvGraphicFramePr>
        <p:xfrm>
          <a:off x="235528" y="886691"/>
          <a:ext cx="11817926" cy="5817965"/>
        </p:xfrm>
        <a:graphic>
          <a:graphicData uri="http://schemas.openxmlformats.org/drawingml/2006/table">
            <a:tbl>
              <a:tblPr firstRow="1" bandRow="1">
                <a:tableStyleId>{5C22544A-7EE6-4342-B048-85BDC9FD1C3A}</a:tableStyleId>
              </a:tblPr>
              <a:tblGrid>
                <a:gridCol w="663827"/>
                <a:gridCol w="3275483"/>
                <a:gridCol w="1969654"/>
                <a:gridCol w="1969654"/>
                <a:gridCol w="1969654"/>
                <a:gridCol w="1969654"/>
              </a:tblGrid>
              <a:tr h="900545">
                <a:tc>
                  <a:txBody>
                    <a:bodyPr/>
                    <a:lstStyle/>
                    <a:p>
                      <a:pPr algn="just"/>
                      <a:endParaRPr lang="mn-MN" sz="1800" b="1" dirty="0" smtClean="0">
                        <a:solidFill>
                          <a:srgbClr val="000000"/>
                        </a:solidFill>
                        <a:effectLst/>
                        <a:latin typeface="Arial Mon" panose="020B0500000000000000" pitchFamily="34" charset="0"/>
                        <a:cs typeface="Arial" panose="020B0604020202020204" pitchFamily="34" charset="0"/>
                      </a:endParaRPr>
                    </a:p>
                    <a:p>
                      <a:pPr algn="just"/>
                      <a:r>
                        <a:rPr lang="mn-MN" sz="1800" b="1" dirty="0" smtClean="0">
                          <a:solidFill>
                            <a:srgbClr val="000000"/>
                          </a:solidFill>
                          <a:effectLst/>
                          <a:latin typeface="Arial Mon" panose="020B0500000000000000" pitchFamily="34" charset="0"/>
                          <a:cs typeface="Arial" panose="020B0604020202020204" pitchFamily="34" charset="0"/>
                        </a:rPr>
                        <a:t>№</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r>
                        <a:rPr lang="mn-MN" sz="1800" b="1" dirty="0">
                          <a:solidFill>
                            <a:srgbClr val="000000"/>
                          </a:solidFill>
                          <a:effectLst/>
                          <a:latin typeface="Arial Mon" panose="020B0500000000000000" pitchFamily="34" charset="0"/>
                          <a:cs typeface="Arial" panose="020B0604020202020204" pitchFamily="34" charset="0"/>
                        </a:rPr>
                        <a:t>Хөтөлбөр төсөл арга хэмжээний нэр</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r>
                        <a:rPr lang="mn-MN" sz="1800" b="1" dirty="0">
                          <a:solidFill>
                            <a:srgbClr val="000000"/>
                          </a:solidFill>
                          <a:effectLst/>
                          <a:latin typeface="Arial Mon" panose="020B0500000000000000" pitchFamily="34" charset="0"/>
                          <a:cs typeface="Arial" panose="020B0604020202020204" pitchFamily="34" charset="0"/>
                        </a:rPr>
                        <a:t>Батлагдсан төсөв /мян.төг/</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r>
                        <a:rPr lang="mn-MN" sz="1800" b="1" dirty="0">
                          <a:solidFill>
                            <a:srgbClr val="000000"/>
                          </a:solidFill>
                          <a:effectLst/>
                          <a:latin typeface="Arial Mon" panose="020B0500000000000000" pitchFamily="34" charset="0"/>
                          <a:cs typeface="Arial" panose="020B0604020202020204" pitchFamily="34" charset="0"/>
                        </a:rPr>
                        <a:t>Гэрээний дүн /мян.төг/</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r>
                        <a:rPr lang="mn-MN" sz="1800" b="1" dirty="0">
                          <a:solidFill>
                            <a:srgbClr val="000000"/>
                          </a:solidFill>
                          <a:effectLst/>
                          <a:latin typeface="Arial Mon" panose="020B0500000000000000" pitchFamily="34" charset="0"/>
                          <a:cs typeface="Arial" panose="020B0604020202020204" pitchFamily="34" charset="0"/>
                        </a:rPr>
                        <a:t>Олгосон санхүүжилт /мян.төг/</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endParaRPr lang="mn-MN" sz="1800" dirty="0" smtClean="0">
                        <a:solidFill>
                          <a:schemeClr val="tx1"/>
                        </a:solidFill>
                        <a:effectLst/>
                        <a:latin typeface="Arial Mon" panose="020B0500000000000000" pitchFamily="34" charset="0"/>
                        <a:cs typeface="Arial" panose="020B0604020202020204" pitchFamily="34" charset="0"/>
                      </a:endParaRPr>
                    </a:p>
                    <a:p>
                      <a:pPr algn="ctr"/>
                      <a:r>
                        <a:rPr lang="mn-MN" sz="1800" dirty="0" smtClean="0">
                          <a:solidFill>
                            <a:schemeClr val="tx1"/>
                          </a:solidFill>
                          <a:effectLst/>
                          <a:latin typeface="Arial Mon" panose="020B0500000000000000" pitchFamily="34" charset="0"/>
                          <a:cs typeface="Arial" panose="020B0604020202020204" pitchFamily="34" charset="0"/>
                        </a:rPr>
                        <a:t>Гүйцэтгэгч</a:t>
                      </a:r>
                      <a:endParaRPr lang="en-US" sz="1800" dirty="0">
                        <a:solidFill>
                          <a:schemeClr val="tx1"/>
                        </a:solidFill>
                        <a:effectLst/>
                        <a:latin typeface="Arial Mon" panose="020B0500000000000000" pitchFamily="34" charset="0"/>
                        <a:cs typeface="Arial" panose="020B0604020202020204" pitchFamily="34" charset="0"/>
                      </a:endParaRPr>
                    </a:p>
                  </a:txBody>
                  <a:tcPr marL="68580" marR="68580" marT="0" marB="0"/>
                </a:tc>
              </a:tr>
              <a:tr h="734408">
                <a:tc>
                  <a:txBody>
                    <a:bodyPr/>
                    <a:lstStyle/>
                    <a:p>
                      <a:pPr algn="ctr">
                        <a:lnSpc>
                          <a:spcPct val="150000"/>
                        </a:lnSpc>
                      </a:pPr>
                      <a:endParaRPr lang="mn-MN" sz="1800" dirty="0" smtClean="0">
                        <a:solidFill>
                          <a:srgbClr val="000000"/>
                        </a:solidFill>
                        <a:effectLst/>
                        <a:latin typeface="Arial Mon" panose="020B0500000000000000" pitchFamily="34" charset="0"/>
                        <a:cs typeface="Arial" panose="020B0604020202020204" pitchFamily="34" charset="0"/>
                      </a:endParaRPr>
                    </a:p>
                    <a:p>
                      <a:pPr algn="ctr">
                        <a:lnSpc>
                          <a:spcPct val="150000"/>
                        </a:lnSpc>
                      </a:pPr>
                      <a:r>
                        <a:rPr lang="mn-MN" sz="1800" dirty="0" smtClean="0">
                          <a:solidFill>
                            <a:srgbClr val="000000"/>
                          </a:solidFill>
                          <a:effectLst/>
                          <a:latin typeface="Arial Mon" panose="020B0500000000000000" pitchFamily="34" charset="0"/>
                          <a:cs typeface="Arial" panose="020B0604020202020204" pitchFamily="34" charset="0"/>
                        </a:rPr>
                        <a:t>1</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spcAft>
                          <a:spcPts val="0"/>
                        </a:spcAft>
                      </a:pPr>
                      <a:endParaRPr lang="mn-MN" sz="1800" dirty="0" smtClean="0">
                        <a:solidFill>
                          <a:srgbClr val="000000"/>
                        </a:solidFill>
                        <a:effectLst/>
                        <a:latin typeface="Arial Mon" panose="020B0500000000000000" pitchFamily="34" charset="0"/>
                        <a:ea typeface="Times New Roman"/>
                        <a:cs typeface="Arial" panose="020B0604020202020204" pitchFamily="34" charset="0"/>
                      </a:endParaRPr>
                    </a:p>
                    <a:p>
                      <a:pPr algn="ctr">
                        <a:spcAft>
                          <a:spcPts val="0"/>
                        </a:spcAft>
                      </a:pPr>
                      <a:r>
                        <a:rPr lang="en-US" sz="1800" dirty="0" err="1" smtClean="0">
                          <a:solidFill>
                            <a:srgbClr val="000000"/>
                          </a:solidFill>
                          <a:effectLst/>
                          <a:latin typeface="Arial Mon" panose="020B0500000000000000" pitchFamily="34" charset="0"/>
                          <a:ea typeface="Times New Roman"/>
                          <a:cs typeface="Arial" panose="020B0604020202020204" pitchFamily="34" charset="0"/>
                        </a:rPr>
                        <a:t>Энгийн</a:t>
                      </a:r>
                      <a:r>
                        <a:rPr lang="en-US" sz="1800" dirty="0" smtClean="0">
                          <a:solidFill>
                            <a:srgbClr val="000000"/>
                          </a:solidFill>
                          <a:effectLst/>
                          <a:latin typeface="Arial Mon" panose="020B0500000000000000" pitchFamily="34" charset="0"/>
                          <a:ea typeface="Times New Roman"/>
                          <a:cs typeface="Arial" panose="020B0604020202020204" pitchFamily="34" charset="0"/>
                        </a:rPr>
                        <a:t> </a:t>
                      </a:r>
                      <a:r>
                        <a:rPr lang="en-US" sz="1800" dirty="0" err="1">
                          <a:solidFill>
                            <a:srgbClr val="000000"/>
                          </a:solidFill>
                          <a:effectLst/>
                          <a:latin typeface="Arial Mon" panose="020B0500000000000000" pitchFamily="34" charset="0"/>
                          <a:ea typeface="Times New Roman"/>
                          <a:cs typeface="Arial" panose="020B0604020202020204" pitchFamily="34" charset="0"/>
                        </a:rPr>
                        <a:t>уурхайн</a:t>
                      </a:r>
                      <a:r>
                        <a:rPr lang="en-US" sz="1800" dirty="0">
                          <a:solidFill>
                            <a:srgbClr val="000000"/>
                          </a:solidFill>
                          <a:effectLst/>
                          <a:latin typeface="Arial Mon" panose="020B0500000000000000" pitchFamily="34" charset="0"/>
                          <a:ea typeface="Times New Roman"/>
                          <a:cs typeface="Arial" panose="020B0604020202020204" pitchFamily="34" charset="0"/>
                        </a:rPr>
                        <a:t> </a:t>
                      </a:r>
                      <a:r>
                        <a:rPr lang="en-US" sz="1800" dirty="0" err="1">
                          <a:solidFill>
                            <a:srgbClr val="000000"/>
                          </a:solidFill>
                          <a:effectLst/>
                          <a:latin typeface="Arial Mon" panose="020B0500000000000000" pitchFamily="34" charset="0"/>
                          <a:ea typeface="Times New Roman"/>
                          <a:cs typeface="Arial" panose="020B0604020202020204" pitchFamily="34" charset="0"/>
                        </a:rPr>
                        <a:t>худаг</a:t>
                      </a:r>
                      <a:r>
                        <a:rPr lang="en-US" sz="1800" dirty="0">
                          <a:solidFill>
                            <a:srgbClr val="000000"/>
                          </a:solidFill>
                          <a:effectLst/>
                          <a:latin typeface="Arial Mon" panose="020B0500000000000000" pitchFamily="34" charset="0"/>
                          <a:ea typeface="Times New Roman"/>
                          <a:cs typeface="Arial" panose="020B0604020202020204" pitchFamily="34" charset="0"/>
                        </a:rPr>
                        <a:t> </a:t>
                      </a:r>
                      <a:r>
                        <a:rPr lang="en-US" sz="1800" dirty="0" err="1">
                          <a:solidFill>
                            <a:srgbClr val="000000"/>
                          </a:solidFill>
                          <a:effectLst/>
                          <a:latin typeface="Arial Mon" panose="020B0500000000000000" pitchFamily="34" charset="0"/>
                          <a:ea typeface="Times New Roman"/>
                          <a:cs typeface="Arial" panose="020B0604020202020204" pitchFamily="34" charset="0"/>
                        </a:rPr>
                        <a:t>засварлах</a:t>
                      </a:r>
                      <a:endParaRPr lang="en-US" sz="1800" dirty="0">
                        <a:effectLst/>
                        <a:latin typeface="Arial Mon" panose="020B0500000000000000" pitchFamily="34" charset="0"/>
                        <a:ea typeface="Times New Roman"/>
                        <a:cs typeface="Arial" panose="020B0604020202020204" pitchFamily="34" charset="0"/>
                      </a:endParaRPr>
                    </a:p>
                    <a:p>
                      <a:pPr algn="ctr">
                        <a:spcAft>
                          <a:spcPts val="0"/>
                        </a:spcAft>
                      </a:pPr>
                      <a:r>
                        <a:rPr lang="en-US" sz="1800" dirty="0">
                          <a:solidFill>
                            <a:srgbClr val="000000"/>
                          </a:solidFill>
                          <a:effectLst/>
                          <a:latin typeface="Arial Mon" panose="020B0500000000000000" pitchFamily="34" charset="0"/>
                          <a:ea typeface="Times New Roman"/>
                          <a:cs typeface="Arial" panose="020B0604020202020204" pitchFamily="34" charset="0"/>
                        </a:rPr>
                        <a:t> </a:t>
                      </a:r>
                      <a:endParaRPr lang="en-US" sz="1800" dirty="0">
                        <a:effectLst/>
                        <a:latin typeface="Arial Mon" panose="020B0500000000000000" pitchFamily="34" charset="0"/>
                        <a:ea typeface="Times New Roman"/>
                        <a:cs typeface="Arial" panose="020B0604020202020204" pitchFamily="34" charset="0"/>
                      </a:endParaRPr>
                    </a:p>
                  </a:txBody>
                  <a:tcPr marL="68580" marR="68580" marT="0" marB="0"/>
                </a:tc>
                <a:tc>
                  <a:txBody>
                    <a:bodyPr/>
                    <a:lstStyle/>
                    <a:p>
                      <a:pPr algn="ctr">
                        <a:lnSpc>
                          <a:spcPct val="150000"/>
                        </a:lnSpc>
                      </a:pPr>
                      <a:endParaRPr lang="mn-MN" sz="1800" dirty="0" smtClean="0">
                        <a:solidFill>
                          <a:srgbClr val="000000"/>
                        </a:solidFill>
                        <a:effectLst/>
                        <a:latin typeface="Arial Mon" panose="020B0500000000000000" pitchFamily="34" charset="0"/>
                        <a:cs typeface="Arial" panose="020B0604020202020204" pitchFamily="34" charset="0"/>
                      </a:endParaRPr>
                    </a:p>
                    <a:p>
                      <a:pPr algn="ctr">
                        <a:lnSpc>
                          <a:spcPct val="150000"/>
                        </a:lnSpc>
                      </a:pPr>
                      <a:r>
                        <a:rPr lang="mn-MN" sz="1800" dirty="0" smtClean="0">
                          <a:solidFill>
                            <a:srgbClr val="000000"/>
                          </a:solidFill>
                          <a:effectLst/>
                          <a:latin typeface="Arial Mon" panose="020B0500000000000000" pitchFamily="34" charset="0"/>
                          <a:cs typeface="Arial" panose="020B0604020202020204" pitchFamily="34" charset="0"/>
                        </a:rPr>
                        <a:t>4369,0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endParaRPr lang="mn-MN" sz="1800" dirty="0" smtClean="0">
                        <a:solidFill>
                          <a:srgbClr val="000000"/>
                        </a:solidFill>
                        <a:effectLst/>
                        <a:latin typeface="Arial Mon" panose="020B0500000000000000" pitchFamily="34" charset="0"/>
                        <a:cs typeface="Arial" panose="020B0604020202020204" pitchFamily="34" charset="0"/>
                      </a:endParaRPr>
                    </a:p>
                    <a:p>
                      <a:pPr algn="ctr">
                        <a:lnSpc>
                          <a:spcPct val="150000"/>
                        </a:lnSpc>
                      </a:pPr>
                      <a:r>
                        <a:rPr lang="mn-MN" sz="1800" dirty="0" smtClean="0">
                          <a:solidFill>
                            <a:srgbClr val="000000"/>
                          </a:solidFill>
                          <a:effectLst/>
                          <a:latin typeface="Arial Mon" panose="020B0500000000000000" pitchFamily="34" charset="0"/>
                          <a:cs typeface="Arial" panose="020B0604020202020204" pitchFamily="34" charset="0"/>
                        </a:rPr>
                        <a:t>4369,0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endParaRPr lang="mn-MN" sz="1800" dirty="0" smtClean="0">
                        <a:solidFill>
                          <a:srgbClr val="000000"/>
                        </a:solidFill>
                        <a:effectLst/>
                        <a:latin typeface="Arial Mon" panose="020B0500000000000000" pitchFamily="34" charset="0"/>
                        <a:cs typeface="Arial" panose="020B0604020202020204" pitchFamily="34" charset="0"/>
                      </a:endParaRPr>
                    </a:p>
                    <a:p>
                      <a:pPr algn="ctr">
                        <a:lnSpc>
                          <a:spcPct val="150000"/>
                        </a:lnSpc>
                      </a:pPr>
                      <a:r>
                        <a:rPr lang="mn-MN" sz="1800" dirty="0" smtClean="0">
                          <a:solidFill>
                            <a:srgbClr val="000000"/>
                          </a:solidFill>
                          <a:effectLst/>
                          <a:latin typeface="Arial Mon" panose="020B0500000000000000" pitchFamily="34" charset="0"/>
                          <a:cs typeface="Arial" panose="020B0604020202020204" pitchFamily="34" charset="0"/>
                        </a:rPr>
                        <a:t>4355,4</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smtClean="0">
                          <a:effectLst/>
                          <a:latin typeface="Arial Mon" panose="020B0500000000000000" pitchFamily="34" charset="0"/>
                          <a:cs typeface="Arial" panose="020B0604020202020204" pitchFamily="34" charset="0"/>
                        </a:rPr>
                        <a:t>Д.Мөнхбаатар ахлагчтай “Хамтын хүч” иргэдийн бүлэг</a:t>
                      </a:r>
                      <a:endParaRPr lang="en-US" sz="1800" dirty="0">
                        <a:effectLst/>
                        <a:latin typeface="Arial Mon" panose="020B0500000000000000" pitchFamily="34" charset="0"/>
                        <a:cs typeface="Arial" panose="020B0604020202020204" pitchFamily="34" charset="0"/>
                      </a:endParaRPr>
                    </a:p>
                  </a:txBody>
                  <a:tcPr marL="68580" marR="68580" marT="0" marB="0"/>
                </a:tc>
              </a:tr>
              <a:tr h="751625">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2</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just"/>
                      <a:r>
                        <a:rPr lang="mn-MN" sz="1800" dirty="0">
                          <a:solidFill>
                            <a:srgbClr val="000000"/>
                          </a:solidFill>
                          <a:effectLst/>
                          <a:latin typeface="Arial Mon" panose="020B0500000000000000" pitchFamily="34" charset="0"/>
                          <a:cs typeface="Arial" panose="020B0604020202020204" pitchFamily="34" charset="0"/>
                        </a:rPr>
                        <a:t>Ногоон хөгжил-Цэмцгэр шарга хөтөлбөр</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4109,4</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a:solidFill>
                            <a:srgbClr val="000000"/>
                          </a:solidFill>
                          <a:effectLst/>
                          <a:latin typeface="Arial Mon" panose="020B0500000000000000" pitchFamily="34" charset="0"/>
                          <a:cs typeface="Arial" panose="020B0604020202020204" pitchFamily="34" charset="0"/>
                        </a:rPr>
                        <a:t>4109,4</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a:solidFill>
                            <a:srgbClr val="000000"/>
                          </a:solidFill>
                          <a:effectLst/>
                          <a:latin typeface="Arial Mon" panose="020B0500000000000000" pitchFamily="34" charset="0"/>
                          <a:cs typeface="Arial" panose="020B0604020202020204" pitchFamily="34" charset="0"/>
                        </a:rPr>
                        <a:t>4103,4</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smtClean="0">
                          <a:effectLst/>
                          <a:latin typeface="Arial Mon" panose="020B0500000000000000" pitchFamily="34" charset="0"/>
                          <a:cs typeface="Arial" panose="020B0604020202020204" pitchFamily="34" charset="0"/>
                        </a:rPr>
                        <a:t>ЗДТГ-ын гэрээт</a:t>
                      </a:r>
                      <a:r>
                        <a:rPr lang="mn-MN" sz="1800" baseline="0" dirty="0" smtClean="0">
                          <a:effectLst/>
                          <a:latin typeface="Arial Mon" panose="020B0500000000000000" pitchFamily="34" charset="0"/>
                          <a:cs typeface="Arial" panose="020B0604020202020204" pitchFamily="34" charset="0"/>
                        </a:rPr>
                        <a:t> ажилчид</a:t>
                      </a:r>
                      <a:endParaRPr lang="en-US" sz="1800" dirty="0">
                        <a:effectLst/>
                        <a:latin typeface="Arial Mon" panose="020B0500000000000000" pitchFamily="34" charset="0"/>
                        <a:cs typeface="Arial" panose="020B0604020202020204" pitchFamily="34" charset="0"/>
                      </a:endParaRPr>
                    </a:p>
                  </a:txBody>
                  <a:tcPr marL="68580" marR="68580" marT="0" marB="0"/>
                </a:tc>
              </a:tr>
              <a:tr h="925169">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3</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just">
                        <a:spcAft>
                          <a:spcPts val="0"/>
                        </a:spcAft>
                      </a:pPr>
                      <a:r>
                        <a:rPr lang="en-US" sz="1800">
                          <a:solidFill>
                            <a:srgbClr val="000000"/>
                          </a:solidFill>
                          <a:effectLst/>
                          <a:latin typeface="Arial Mon" panose="020B0500000000000000" pitchFamily="34" charset="0"/>
                          <a:ea typeface="Times New Roman"/>
                          <a:cs typeface="Arial" panose="020B0604020202020204" pitchFamily="34" charset="0"/>
                        </a:rPr>
                        <a:t>Сумын хөгжлийн ерөнхий төлөвлөлт</a:t>
                      </a:r>
                      <a:endParaRPr lang="en-US" sz="1800">
                        <a:effectLst/>
                        <a:latin typeface="Arial Mon" panose="020B0500000000000000" pitchFamily="34" charset="0"/>
                        <a:ea typeface="Times New Roman"/>
                        <a:cs typeface="Arial" panose="020B0604020202020204" pitchFamily="34" charset="0"/>
                      </a:endParaRPr>
                    </a:p>
                    <a:p>
                      <a:pPr algn="just"/>
                      <a:r>
                        <a:rPr lang="mn-MN" sz="1800">
                          <a:solidFill>
                            <a:srgbClr val="000000"/>
                          </a:solidFill>
                          <a:effectLst/>
                          <a:latin typeface="Arial Mon" panose="020B0500000000000000" pitchFamily="34" charset="0"/>
                          <a:cs typeface="Arial" panose="020B0604020202020204" pitchFamily="34" charset="0"/>
                        </a:rPr>
                        <a:t> </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35250,0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35250,0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35250,0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smtClean="0">
                          <a:effectLst/>
                          <a:latin typeface="Arial Mon" panose="020B0500000000000000" pitchFamily="34" charset="0"/>
                          <a:cs typeface="Arial" panose="020B0604020202020204" pitchFamily="34" charset="0"/>
                        </a:rPr>
                        <a:t>“Инженер</a:t>
                      </a:r>
                      <a:r>
                        <a:rPr lang="mn-MN" sz="1800" baseline="0" dirty="0" smtClean="0">
                          <a:effectLst/>
                          <a:latin typeface="Arial Mon" panose="020B0500000000000000" pitchFamily="34" charset="0"/>
                          <a:cs typeface="Arial" panose="020B0604020202020204" pitchFamily="34" charset="0"/>
                        </a:rPr>
                        <a:t> геодези” ХХК</a:t>
                      </a:r>
                      <a:endParaRPr lang="en-US" sz="1800" dirty="0">
                        <a:effectLst/>
                        <a:latin typeface="Arial Mon" panose="020B0500000000000000" pitchFamily="34" charset="0"/>
                        <a:cs typeface="Arial" panose="020B0604020202020204" pitchFamily="34" charset="0"/>
                      </a:endParaRPr>
                    </a:p>
                  </a:txBody>
                  <a:tcPr marL="68580" marR="68580" marT="0" marB="0"/>
                </a:tc>
              </a:tr>
              <a:tr h="925169">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4</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just"/>
                      <a:r>
                        <a:rPr lang="mn-MN" sz="1800" dirty="0">
                          <a:solidFill>
                            <a:srgbClr val="000000"/>
                          </a:solidFill>
                          <a:effectLst/>
                          <a:latin typeface="Arial Mon" panose="020B0500000000000000" pitchFamily="34" charset="0"/>
                          <a:cs typeface="Arial" panose="020B0604020202020204" pitchFamily="34" charset="0"/>
                        </a:rPr>
                        <a:t>Áàÿð íààäàì</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a:solidFill>
                            <a:srgbClr val="000000"/>
                          </a:solidFill>
                          <a:effectLst/>
                          <a:latin typeface="Arial Mon" panose="020B0500000000000000" pitchFamily="34" charset="0"/>
                          <a:cs typeface="Arial" panose="020B0604020202020204" pitchFamily="34" charset="0"/>
                        </a:rPr>
                        <a:t>5000,0</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5000,0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a:solidFill>
                            <a:srgbClr val="000000"/>
                          </a:solidFill>
                          <a:effectLst/>
                          <a:latin typeface="Arial Mon" panose="020B0500000000000000" pitchFamily="34" charset="0"/>
                          <a:cs typeface="Arial" panose="020B0604020202020204" pitchFamily="34" charset="0"/>
                        </a:rPr>
                        <a:t>5000,0</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dirty="0" smtClean="0">
                          <a:effectLst/>
                          <a:latin typeface="Arial Mon" panose="020B0500000000000000" pitchFamily="34" charset="0"/>
                          <a:cs typeface="Arial" panose="020B0604020202020204" pitchFamily="34" charset="0"/>
                        </a:rPr>
                        <a:t>ЗГ-ын</a:t>
                      </a:r>
                      <a:r>
                        <a:rPr lang="mn-MN" sz="1800" baseline="0" dirty="0" smtClean="0">
                          <a:effectLst/>
                          <a:latin typeface="Arial Mon" panose="020B0500000000000000" pitchFamily="34" charset="0"/>
                          <a:cs typeface="Arial" panose="020B0604020202020204" pitchFamily="34" charset="0"/>
                        </a:rPr>
                        <a:t> тогтоолоор</a:t>
                      </a:r>
                      <a:endParaRPr lang="en-US" sz="1800" dirty="0">
                        <a:effectLst/>
                        <a:latin typeface="Arial Mon" panose="020B0500000000000000" pitchFamily="34" charset="0"/>
                        <a:cs typeface="Arial" panose="020B0604020202020204" pitchFamily="34" charset="0"/>
                      </a:endParaRPr>
                    </a:p>
                  </a:txBody>
                  <a:tcPr marL="68580" marR="68580" marT="0" marB="0"/>
                </a:tc>
              </a:tr>
              <a:tr h="598202">
                <a:tc>
                  <a:txBody>
                    <a:bodyPr/>
                    <a:lstStyle/>
                    <a:p>
                      <a:pPr algn="just">
                        <a:lnSpc>
                          <a:spcPct val="150000"/>
                        </a:lnSpc>
                      </a:pPr>
                      <a:r>
                        <a:rPr lang="mn-MN" sz="1800" b="1">
                          <a:solidFill>
                            <a:srgbClr val="000000"/>
                          </a:solidFill>
                          <a:effectLst/>
                          <a:latin typeface="Arial Mon" panose="020B0500000000000000" pitchFamily="34" charset="0"/>
                          <a:cs typeface="Arial" panose="020B0604020202020204" pitchFamily="34" charset="0"/>
                        </a:rPr>
                        <a:t> </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just">
                        <a:lnSpc>
                          <a:spcPct val="150000"/>
                        </a:lnSpc>
                      </a:pPr>
                      <a:r>
                        <a:rPr lang="mn-MN" sz="1800" b="1">
                          <a:solidFill>
                            <a:srgbClr val="000000"/>
                          </a:solidFill>
                          <a:effectLst/>
                          <a:latin typeface="Arial Mon" panose="020B0500000000000000" pitchFamily="34" charset="0"/>
                          <a:cs typeface="Arial" panose="020B0604020202020204" pitchFamily="34" charset="0"/>
                        </a:rPr>
                        <a:t>ДҮН</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b="1">
                          <a:solidFill>
                            <a:srgbClr val="000000"/>
                          </a:solidFill>
                          <a:effectLst/>
                          <a:latin typeface="Arial Mon" panose="020B0500000000000000" pitchFamily="34" charset="0"/>
                          <a:cs typeface="Arial" panose="020B0604020202020204" pitchFamily="34" charset="0"/>
                        </a:rPr>
                        <a:t>48728,4</a:t>
                      </a:r>
                      <a:endParaRPr lang="en-US" sz="180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b="1" dirty="0">
                          <a:solidFill>
                            <a:srgbClr val="000000"/>
                          </a:solidFill>
                          <a:effectLst/>
                          <a:latin typeface="Arial Mon" panose="020B0500000000000000" pitchFamily="34" charset="0"/>
                          <a:cs typeface="Arial" panose="020B0604020202020204" pitchFamily="34" charset="0"/>
                        </a:rPr>
                        <a:t>48728,4</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r>
                        <a:rPr lang="mn-MN" sz="1800" b="1" dirty="0">
                          <a:solidFill>
                            <a:srgbClr val="000000"/>
                          </a:solidFill>
                          <a:effectLst/>
                          <a:latin typeface="Arial Mon" panose="020B0500000000000000" pitchFamily="34" charset="0"/>
                          <a:cs typeface="Arial" panose="020B0604020202020204" pitchFamily="34" charset="0"/>
                        </a:rPr>
                        <a:t>48708,8</a:t>
                      </a:r>
                      <a:endParaRPr lang="en-US" sz="1800" dirty="0">
                        <a:effectLst/>
                        <a:latin typeface="Arial Mon" panose="020B0500000000000000" pitchFamily="34" charset="0"/>
                        <a:cs typeface="Arial" panose="020B0604020202020204" pitchFamily="34" charset="0"/>
                      </a:endParaRPr>
                    </a:p>
                  </a:txBody>
                  <a:tcPr marL="68580" marR="68580" marT="0" marB="0"/>
                </a:tc>
                <a:tc>
                  <a:txBody>
                    <a:bodyPr/>
                    <a:lstStyle/>
                    <a:p>
                      <a:pPr algn="ctr">
                        <a:lnSpc>
                          <a:spcPct val="150000"/>
                        </a:lnSpc>
                      </a:pPr>
                      <a:endParaRPr lang="en-US" sz="1800" dirty="0">
                        <a:effectLst/>
                        <a:latin typeface="Arial Mon" panose="020B0500000000000000"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6868507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54397325"/>
              </p:ext>
            </p:extLst>
          </p:nvPr>
        </p:nvGraphicFramePr>
        <p:xfrm>
          <a:off x="693100" y="268014"/>
          <a:ext cx="10926086" cy="65899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6710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9126" y="0"/>
            <a:ext cx="9491425" cy="746235"/>
          </a:xfrm>
        </p:spPr>
        <p:txBody>
          <a:bodyPr/>
          <a:lstStyle/>
          <a:p>
            <a:pPr algn="ctr"/>
            <a:r>
              <a:rPr lang="mn-MN" b="1" dirty="0" smtClean="0">
                <a:solidFill>
                  <a:schemeClr val="accent5"/>
                </a:solidFill>
                <a:latin typeface="Arial" panose="020B0604020202020204" pitchFamily="34" charset="0"/>
                <a:cs typeface="Arial" panose="020B0604020202020204" pitchFamily="34" charset="0"/>
              </a:rPr>
              <a:t>Өр, авлагын тодруулга /байгууллагаар/</a:t>
            </a:r>
            <a:endParaRPr lang="en-US" b="1" dirty="0">
              <a:solidFill>
                <a:schemeClr val="accent5"/>
              </a:solidFill>
              <a:latin typeface="Arial" panose="020B0604020202020204" pitchFamily="34" charset="0"/>
              <a:cs typeface="Arial" panose="020B0604020202020204"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18461787"/>
              </p:ext>
            </p:extLst>
          </p:nvPr>
        </p:nvGraphicFramePr>
        <p:xfrm>
          <a:off x="378372" y="788276"/>
          <a:ext cx="11430000" cy="59593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4272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949</TotalTime>
  <Words>1671</Words>
  <Application>Microsoft Office PowerPoint</Application>
  <PresentationFormat>Custom</PresentationFormat>
  <Paragraphs>819</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Facet</vt:lpstr>
      <vt:lpstr>2017 ОНЫ САНХҮҮГИЙН ҮЙЛ АЖИЛЛАГАА, ҮР ДҮН  </vt:lpstr>
      <vt:lpstr>Тайлангийн бүтэц:  урсгал болон хөрөнгө оруулалт, тусгай сангийн эх үүсвэрийн зарцуулалт</vt:lpstr>
      <vt:lpstr>Төсвийн байгууллагуудын санхүүжилт, орлого эх үүсвэр</vt:lpstr>
      <vt:lpstr>Орон нутгийн орлогын төлөвлөгөө, биелэлт</vt:lpstr>
      <vt:lpstr>Нийт зардлын ангилал</vt:lpstr>
      <vt:lpstr>Орон нутгийн хөгжлийн сангийн эх үүсвэр, зарцуулалт</vt:lpstr>
      <vt:lpstr>Орон нутгийн хөгжлийн сангийн гүйцэтгэл</vt:lpstr>
      <vt:lpstr>PowerPoint Presentation</vt:lpstr>
      <vt:lpstr>Өр, авлагын тодруулга /байгууллагаар/</vt:lpstr>
      <vt:lpstr>Сум хөгжүүлэх сангийн эх үүсвэр, зарцуулалт</vt:lpstr>
      <vt:lpstr>Сумын санхүүгийн байдлын тайлан</vt:lpstr>
      <vt:lpstr>Сумын санхүүгийн байдлын тайлан</vt:lpstr>
      <vt:lpstr>Сумын санхүүгийн байдлын тайлан</vt:lpstr>
      <vt:lpstr>Төсвийн байгууллагуудын хөрөнгийн зарцуулалт</vt:lpstr>
      <vt:lpstr>Төсвийн байгууллагуудын хөрөнгийн зарцуулалт</vt:lpstr>
      <vt:lpstr>Төсвийн байгууллагуудын хөрөнгийн зарцуулалт</vt:lpstr>
      <vt:lpstr>Төсвийн байгууллагуудын хөрөнгийн зарцуулалт</vt:lpstr>
      <vt:lpstr>Төсвийн байгууллагуудын хөрөнгийн зарцуулалт</vt:lpstr>
      <vt:lpstr>Төсвийн байгууллагуудын хөрөнгийн зарцуулалт</vt:lpstr>
      <vt:lpstr>Сумын төсөвт байгууллагуудын аудитын дүгнэлт</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2015 ОНЫ САНХҮҮГИЙН ҮЙЛ АЖИЛЛАГАА, ҮР ДҮН  </dc:title>
  <dc:creator>samsung</dc:creator>
  <cp:lastModifiedBy>User</cp:lastModifiedBy>
  <cp:revision>93</cp:revision>
  <cp:lastPrinted>2016-04-20T11:18:57Z</cp:lastPrinted>
  <dcterms:created xsi:type="dcterms:W3CDTF">2016-04-13T15:30:13Z</dcterms:created>
  <dcterms:modified xsi:type="dcterms:W3CDTF">2018-04-30T07:01:03Z</dcterms:modified>
</cp:coreProperties>
</file>